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9" r:id="rId10"/>
    <p:sldId id="264" r:id="rId11"/>
    <p:sldId id="265" r:id="rId12"/>
    <p:sldId id="267" r:id="rId13"/>
    <p:sldId id="270" r:id="rId14"/>
    <p:sldId id="271" r:id="rId15"/>
    <p:sldId id="272" r:id="rId16"/>
    <p:sldId id="275" r:id="rId17"/>
    <p:sldId id="273" r:id="rId18"/>
    <p:sldId id="274"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832" autoAdjust="0"/>
  </p:normalViewPr>
  <p:slideViewPr>
    <p:cSldViewPr snapToGrid="0">
      <p:cViewPr varScale="1">
        <p:scale>
          <a:sx n="49" d="100"/>
          <a:sy n="49" d="100"/>
        </p:scale>
        <p:origin x="484" y="48"/>
      </p:cViewPr>
      <p:guideLst/>
    </p:cSldViewPr>
  </p:slideViewPr>
  <p:notesTextViewPr>
    <p:cViewPr>
      <p:scale>
        <a:sx n="1" d="1"/>
        <a:sy n="1" d="1"/>
      </p:scale>
      <p:origin x="0" y="0"/>
    </p:cViewPr>
  </p:notesTextViewPr>
  <p:notesViewPr>
    <p:cSldViewPr snapToGrid="0">
      <p:cViewPr varScale="1">
        <p:scale>
          <a:sx n="84" d="100"/>
          <a:sy n="84" d="100"/>
        </p:scale>
        <p:origin x="391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AAAEA0-5697-41BB-80EC-7AF815DE6796}" type="datetimeFigureOut">
              <a:rPr lang="en-US" smtClean="0"/>
              <a:t>5/8/2023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68AD1-DBDF-4AE6-91A0-59F119057022}" type="slidenum">
              <a:rPr lang="en-US" smtClean="0"/>
              <a:t>‹#›</a:t>
            </a:fld>
            <a:endParaRPr lang="en-US"/>
          </a:p>
        </p:txBody>
      </p:sp>
    </p:spTree>
    <p:extLst>
      <p:ext uri="{BB962C8B-B14F-4D97-AF65-F5344CB8AC3E}">
        <p14:creationId xmlns:p14="http://schemas.microsoft.com/office/powerpoint/2010/main" val="214275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968AD1-DBDF-4AE6-91A0-59F119057022}" type="slidenum">
              <a:rPr lang="en-US" smtClean="0"/>
              <a:t>1</a:t>
            </a:fld>
            <a:endParaRPr lang="en-US"/>
          </a:p>
        </p:txBody>
      </p:sp>
    </p:spTree>
    <p:extLst>
      <p:ext uri="{BB962C8B-B14F-4D97-AF65-F5344CB8AC3E}">
        <p14:creationId xmlns:p14="http://schemas.microsoft.com/office/powerpoint/2010/main" val="3980965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slow and antiquated, put processor is not bad</a:t>
            </a:r>
          </a:p>
          <a:p>
            <a:r>
              <a:rPr lang="en-US" dirty="0"/>
              <a:t>What can I do to upgrade?</a:t>
            </a:r>
          </a:p>
          <a:p>
            <a:endParaRPr lang="en-US" dirty="0"/>
          </a:p>
        </p:txBody>
      </p:sp>
      <p:sp>
        <p:nvSpPr>
          <p:cNvPr id="4" name="Slide Number Placeholder 3"/>
          <p:cNvSpPr>
            <a:spLocks noGrp="1"/>
          </p:cNvSpPr>
          <p:nvPr>
            <p:ph type="sldNum" sz="quarter" idx="5"/>
          </p:nvPr>
        </p:nvSpPr>
        <p:spPr/>
        <p:txBody>
          <a:bodyPr/>
          <a:lstStyle/>
          <a:p>
            <a:fld id="{1E968AD1-DBDF-4AE6-91A0-59F119057022}" type="slidenum">
              <a:rPr lang="en-US" smtClean="0"/>
              <a:t>2</a:t>
            </a:fld>
            <a:endParaRPr lang="en-US"/>
          </a:p>
        </p:txBody>
      </p:sp>
    </p:spTree>
    <p:extLst>
      <p:ext uri="{BB962C8B-B14F-4D97-AF65-F5344CB8AC3E}">
        <p14:creationId xmlns:p14="http://schemas.microsoft.com/office/powerpoint/2010/main" val="3726318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computer’s maximum memory is 4 GB and I had a number of Serial ATA drives in my junk bin.  I looked up the drive specs and picked the best one.  Both these changes – disk drive primarily – yielded a significant speed improvement.</a:t>
            </a:r>
          </a:p>
          <a:p>
            <a:endParaRPr lang="en-US" dirty="0"/>
          </a:p>
          <a:p>
            <a:r>
              <a:rPr lang="en-US" dirty="0"/>
              <a:t>I decided to try one of the lightweight windows 11 versions.  My brief research implied it should work fine on this reduced machine.</a:t>
            </a:r>
          </a:p>
        </p:txBody>
      </p:sp>
      <p:sp>
        <p:nvSpPr>
          <p:cNvPr id="4" name="Slide Number Placeholder 3"/>
          <p:cNvSpPr>
            <a:spLocks noGrp="1"/>
          </p:cNvSpPr>
          <p:nvPr>
            <p:ph type="sldNum" sz="quarter" idx="5"/>
          </p:nvPr>
        </p:nvSpPr>
        <p:spPr/>
        <p:txBody>
          <a:bodyPr/>
          <a:lstStyle/>
          <a:p>
            <a:fld id="{1E968AD1-DBDF-4AE6-91A0-59F119057022}" type="slidenum">
              <a:rPr lang="en-US" smtClean="0"/>
              <a:t>3</a:t>
            </a:fld>
            <a:endParaRPr lang="en-US"/>
          </a:p>
        </p:txBody>
      </p:sp>
    </p:spTree>
    <p:extLst>
      <p:ext uri="{BB962C8B-B14F-4D97-AF65-F5344CB8AC3E}">
        <p14:creationId xmlns:p14="http://schemas.microsoft.com/office/powerpoint/2010/main" val="1540713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Directions on-line are for USB boot media but I did not have a free one.  You need 3 GB and I had a 4.7 GB CD</a:t>
            </a:r>
          </a:p>
        </p:txBody>
      </p:sp>
      <p:sp>
        <p:nvSpPr>
          <p:cNvPr id="4" name="Slide Number Placeholder 3"/>
          <p:cNvSpPr>
            <a:spLocks noGrp="1"/>
          </p:cNvSpPr>
          <p:nvPr>
            <p:ph type="sldNum" sz="quarter" idx="5"/>
          </p:nvPr>
        </p:nvSpPr>
        <p:spPr/>
        <p:txBody>
          <a:bodyPr/>
          <a:lstStyle/>
          <a:p>
            <a:fld id="{1E968AD1-DBDF-4AE6-91A0-59F119057022}" type="slidenum">
              <a:rPr lang="en-US" smtClean="0"/>
              <a:t>6</a:t>
            </a:fld>
            <a:endParaRPr lang="en-US"/>
          </a:p>
        </p:txBody>
      </p:sp>
    </p:spTree>
    <p:extLst>
      <p:ext uri="{BB962C8B-B14F-4D97-AF65-F5344CB8AC3E}">
        <p14:creationId xmlns:p14="http://schemas.microsoft.com/office/powerpoint/2010/main" val="1442220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 screen poor.   Needed ATI Radeon 1250 driver</a:t>
            </a:r>
          </a:p>
          <a:p>
            <a:endParaRPr lang="en-US" dirty="0"/>
          </a:p>
          <a:p>
            <a:r>
              <a:rPr lang="en-US" dirty="0"/>
              <a:t>Standard driver installations did not work and Windows Device Manager did not recognize the ATI hardware.  Claimed it was a generic PNP monitor.  I had to find a Windows Vista version of the driver and manually install it.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E968AD1-DBDF-4AE6-91A0-59F119057022}" type="slidenum">
              <a:rPr lang="en-US" smtClean="0"/>
              <a:t>7</a:t>
            </a:fld>
            <a:endParaRPr lang="en-US"/>
          </a:p>
        </p:txBody>
      </p:sp>
    </p:spTree>
    <p:extLst>
      <p:ext uri="{BB962C8B-B14F-4D97-AF65-F5344CB8AC3E}">
        <p14:creationId xmlns:p14="http://schemas.microsoft.com/office/powerpoint/2010/main" val="105568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currently have it sitting on the bench connected to a PCR-1000 communications receiver decoding WSPR traffic on 630 m.   I had to use an audio USB dongle since I’ve not yet solved the problem of having it detect when the mic is plugged in.</a:t>
            </a:r>
          </a:p>
          <a:p>
            <a:endParaRPr lang="en-US" dirty="0"/>
          </a:p>
          <a:p>
            <a:endParaRPr lang="en-US" dirty="0"/>
          </a:p>
        </p:txBody>
      </p:sp>
      <p:sp>
        <p:nvSpPr>
          <p:cNvPr id="4" name="Slide Number Placeholder 3"/>
          <p:cNvSpPr>
            <a:spLocks noGrp="1"/>
          </p:cNvSpPr>
          <p:nvPr>
            <p:ph type="sldNum" sz="quarter" idx="5"/>
          </p:nvPr>
        </p:nvSpPr>
        <p:spPr/>
        <p:txBody>
          <a:bodyPr/>
          <a:lstStyle/>
          <a:p>
            <a:fld id="{1E968AD1-DBDF-4AE6-91A0-59F119057022}" type="slidenum">
              <a:rPr lang="en-US" smtClean="0"/>
              <a:t>8</a:t>
            </a:fld>
            <a:endParaRPr lang="en-US"/>
          </a:p>
        </p:txBody>
      </p:sp>
    </p:spTree>
    <p:extLst>
      <p:ext uri="{BB962C8B-B14F-4D97-AF65-F5344CB8AC3E}">
        <p14:creationId xmlns:p14="http://schemas.microsoft.com/office/powerpoint/2010/main" val="2420211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FYI, you can match with resistors but unless you are building an attenuator, no one </a:t>
            </a:r>
            <a:r>
              <a:rPr lang="en-US"/>
              <a:t>does it.</a:t>
            </a:r>
          </a:p>
        </p:txBody>
      </p:sp>
      <p:sp>
        <p:nvSpPr>
          <p:cNvPr id="4" name="Slide Number Placeholder 3"/>
          <p:cNvSpPr>
            <a:spLocks noGrp="1"/>
          </p:cNvSpPr>
          <p:nvPr>
            <p:ph type="sldNum" sz="quarter" idx="5"/>
          </p:nvPr>
        </p:nvSpPr>
        <p:spPr/>
        <p:txBody>
          <a:bodyPr/>
          <a:lstStyle/>
          <a:p>
            <a:fld id="{1E968AD1-DBDF-4AE6-91A0-59F119057022}" type="slidenum">
              <a:rPr lang="en-US" smtClean="0"/>
              <a:t>10</a:t>
            </a:fld>
            <a:endParaRPr lang="en-US"/>
          </a:p>
        </p:txBody>
      </p:sp>
    </p:spTree>
    <p:extLst>
      <p:ext uri="{BB962C8B-B14F-4D97-AF65-F5344CB8AC3E}">
        <p14:creationId xmlns:p14="http://schemas.microsoft.com/office/powerpoint/2010/main" val="1307956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immediately see, the different topologies will have different characteristics.  Low pass and high pass, and DC short or DC block.</a:t>
            </a:r>
          </a:p>
          <a:p>
            <a:endParaRPr lang="en-US" dirty="0"/>
          </a:p>
          <a:p>
            <a:r>
              <a:rPr lang="en-US" dirty="0"/>
              <a:t>To use these you want to work with the resistive component, not the SWR generating impedance.  For example, if you want to match 75 Ohm to 50 Ohm, at one frequency, you are good.  If the impedance is 75 + j40 – a dipole – you will want to pick the topology that lets you cancel the reactance.</a:t>
            </a:r>
          </a:p>
          <a:p>
            <a:endParaRPr lang="en-US" dirty="0"/>
          </a:p>
          <a:p>
            <a:r>
              <a:rPr lang="en-US" dirty="0"/>
              <a:t>Note that a hairpin match is a variation on the L network where the antenna’s reactance is used as the first element.  This is why in the ARRL antenna book they put constraints on what it will match.  However, since we can make a section of transmission line look either capacitive (open) or inductive (short), with a little arithmetic you have more freedom.</a:t>
            </a:r>
          </a:p>
          <a:p>
            <a:endParaRPr lang="en-US" dirty="0"/>
          </a:p>
          <a:p>
            <a:endParaRPr lang="en-US" dirty="0"/>
          </a:p>
        </p:txBody>
      </p:sp>
      <p:sp>
        <p:nvSpPr>
          <p:cNvPr id="4" name="Slide Number Placeholder 3"/>
          <p:cNvSpPr>
            <a:spLocks noGrp="1"/>
          </p:cNvSpPr>
          <p:nvPr>
            <p:ph type="sldNum" sz="quarter" idx="5"/>
          </p:nvPr>
        </p:nvSpPr>
        <p:spPr/>
        <p:txBody>
          <a:bodyPr/>
          <a:lstStyle/>
          <a:p>
            <a:fld id="{1E968AD1-DBDF-4AE6-91A0-59F119057022}" type="slidenum">
              <a:rPr lang="en-US" smtClean="0"/>
              <a:t>12</a:t>
            </a:fld>
            <a:endParaRPr lang="en-US"/>
          </a:p>
        </p:txBody>
      </p:sp>
    </p:spTree>
    <p:extLst>
      <p:ext uri="{BB962C8B-B14F-4D97-AF65-F5344CB8AC3E}">
        <p14:creationId xmlns:p14="http://schemas.microsoft.com/office/powerpoint/2010/main" val="1031468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pick the topology based on what you want to match.  Recall that a hairpin match which is a small, shorted transmission line acting as an inductor, is topology C, hence the requirement for Rs to be less than </a:t>
            </a:r>
            <a:r>
              <a:rPr lang="en-US" dirty="0" err="1"/>
              <a:t>Rl</a:t>
            </a:r>
            <a:r>
              <a:rPr lang="en-US" dirty="0"/>
              <a:t>.</a:t>
            </a:r>
          </a:p>
          <a:p>
            <a:endParaRPr lang="en-US" dirty="0"/>
          </a:p>
          <a:p>
            <a:r>
              <a:rPr lang="en-US" dirty="0"/>
              <a:t>You can, however, change the length of the line and whether it is open or closed to get different values of either inductance or capacitance.</a:t>
            </a:r>
          </a:p>
        </p:txBody>
      </p:sp>
      <p:sp>
        <p:nvSpPr>
          <p:cNvPr id="4" name="Slide Number Placeholder 3"/>
          <p:cNvSpPr>
            <a:spLocks noGrp="1"/>
          </p:cNvSpPr>
          <p:nvPr>
            <p:ph type="sldNum" sz="quarter" idx="5"/>
          </p:nvPr>
        </p:nvSpPr>
        <p:spPr/>
        <p:txBody>
          <a:bodyPr/>
          <a:lstStyle/>
          <a:p>
            <a:fld id="{1E968AD1-DBDF-4AE6-91A0-59F119057022}" type="slidenum">
              <a:rPr lang="en-US" smtClean="0"/>
              <a:t>13</a:t>
            </a:fld>
            <a:endParaRPr lang="en-US"/>
          </a:p>
        </p:txBody>
      </p:sp>
    </p:spTree>
    <p:extLst>
      <p:ext uri="{BB962C8B-B14F-4D97-AF65-F5344CB8AC3E}">
        <p14:creationId xmlns:p14="http://schemas.microsoft.com/office/powerpoint/2010/main" val="805409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I use the </a:t>
            </a:r>
            <a:r>
              <a:rPr lang="en-US" dirty="0" err="1"/>
              <a:t>nanoVNA</a:t>
            </a:r>
            <a:r>
              <a:rPr lang="en-US" dirty="0"/>
              <a:t>.  The capacitor might be an easy buy, but the inductor (for power) might not.  You may want to wind your own, and use the </a:t>
            </a:r>
            <a:r>
              <a:rPr lang="en-US" dirty="0" err="1"/>
              <a:t>nanoVNA</a:t>
            </a:r>
            <a:r>
              <a:rPr lang="en-US" dirty="0"/>
              <a:t> to verify or adjust it.</a:t>
            </a:r>
          </a:p>
          <a:p>
            <a:endParaRPr lang="en-US" dirty="0"/>
          </a:p>
          <a:p>
            <a:r>
              <a:rPr lang="en-US" dirty="0"/>
              <a:t>Let’s do another.</a:t>
            </a:r>
          </a:p>
        </p:txBody>
      </p:sp>
      <p:sp>
        <p:nvSpPr>
          <p:cNvPr id="4" name="Slide Number Placeholder 3"/>
          <p:cNvSpPr>
            <a:spLocks noGrp="1"/>
          </p:cNvSpPr>
          <p:nvPr>
            <p:ph type="sldNum" sz="quarter" idx="5"/>
          </p:nvPr>
        </p:nvSpPr>
        <p:spPr/>
        <p:txBody>
          <a:bodyPr/>
          <a:lstStyle/>
          <a:p>
            <a:fld id="{1E968AD1-DBDF-4AE6-91A0-59F119057022}" type="slidenum">
              <a:rPr lang="en-US" smtClean="0"/>
              <a:t>14</a:t>
            </a:fld>
            <a:endParaRPr lang="en-US"/>
          </a:p>
        </p:txBody>
      </p:sp>
    </p:spTree>
    <p:extLst>
      <p:ext uri="{BB962C8B-B14F-4D97-AF65-F5344CB8AC3E}">
        <p14:creationId xmlns:p14="http://schemas.microsoft.com/office/powerpoint/2010/main" val="1051508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would match my secret 630 m antenna!</a:t>
            </a:r>
          </a:p>
        </p:txBody>
      </p:sp>
      <p:sp>
        <p:nvSpPr>
          <p:cNvPr id="4" name="Slide Number Placeholder 3"/>
          <p:cNvSpPr>
            <a:spLocks noGrp="1"/>
          </p:cNvSpPr>
          <p:nvPr>
            <p:ph type="sldNum" sz="quarter" idx="5"/>
          </p:nvPr>
        </p:nvSpPr>
        <p:spPr/>
        <p:txBody>
          <a:bodyPr/>
          <a:lstStyle/>
          <a:p>
            <a:fld id="{1E968AD1-DBDF-4AE6-91A0-59F119057022}" type="slidenum">
              <a:rPr lang="en-US" smtClean="0"/>
              <a:t>15</a:t>
            </a:fld>
            <a:endParaRPr lang="en-US"/>
          </a:p>
        </p:txBody>
      </p:sp>
    </p:spTree>
    <p:extLst>
      <p:ext uri="{BB962C8B-B14F-4D97-AF65-F5344CB8AC3E}">
        <p14:creationId xmlns:p14="http://schemas.microsoft.com/office/powerpoint/2010/main" val="2223874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F1DDF-3ED2-A8B9-3A8A-5FEDB78BC4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3BCF1D-F907-72D4-6C08-D7409E0E7E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7FAC9E-9292-552B-182F-5C81310BFA88}"/>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5" name="Footer Placeholder 4">
            <a:extLst>
              <a:ext uri="{FF2B5EF4-FFF2-40B4-BE49-F238E27FC236}">
                <a16:creationId xmlns:a16="http://schemas.microsoft.com/office/drawing/2014/main" id="{75B58901-A8A6-6199-5931-AC8282BDB2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F62948-2257-36DC-0210-36EE5F44F2DB}"/>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413708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DF411-6360-EF96-2C74-3EFB78C014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006312-4389-8735-A2EE-EEDA125B30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052C5-40C3-CF93-A58E-51AB5D214FB8}"/>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5" name="Footer Placeholder 4">
            <a:extLst>
              <a:ext uri="{FF2B5EF4-FFF2-40B4-BE49-F238E27FC236}">
                <a16:creationId xmlns:a16="http://schemas.microsoft.com/office/drawing/2014/main" id="{0C27D746-4665-2170-FDF1-3E76B1C37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B53D2-CFE1-7911-1D5A-F97EB429B3F2}"/>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2594542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B33A0-AA1A-2CD6-460B-3C67EFCAD9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35DF35-1A0A-76AB-7873-566D088200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BAB80E-5010-3A47-5FFE-15ECC0AF40ED}"/>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5" name="Footer Placeholder 4">
            <a:extLst>
              <a:ext uri="{FF2B5EF4-FFF2-40B4-BE49-F238E27FC236}">
                <a16:creationId xmlns:a16="http://schemas.microsoft.com/office/drawing/2014/main" id="{C10C186F-DC58-54B5-0A7F-DED8997456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8A89B0-D911-3966-8B58-72A114F4F744}"/>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3204154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AD12D-2BCA-28A7-E0FB-9388E30B2C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BBAA6-DB12-3926-BFDA-D47DF36D46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973234-43CD-177F-FB01-444B1E3113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B55682-8A0B-6505-F84E-BA66E4AE8676}"/>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6" name="Footer Placeholder 5">
            <a:extLst>
              <a:ext uri="{FF2B5EF4-FFF2-40B4-BE49-F238E27FC236}">
                <a16:creationId xmlns:a16="http://schemas.microsoft.com/office/drawing/2014/main" id="{A0BE2AA9-0CB8-16E6-FC99-A660B7BFF2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DA0A7D-819D-42FB-1862-3B15A77223A0}"/>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280198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8628-7ED6-FDB1-7581-DDB549D473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2A2AEC-6D95-1C4C-CA24-7B07104B71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B66A7D-812D-64DA-FDFC-AE1BE56D98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E46107-CE32-0BD6-71FA-261023050D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DA40A6-49A1-298A-C3FC-2BBEAEC486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7315EA-9704-F734-BEA0-4D2B85553FDA}"/>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8" name="Footer Placeholder 7">
            <a:extLst>
              <a:ext uri="{FF2B5EF4-FFF2-40B4-BE49-F238E27FC236}">
                <a16:creationId xmlns:a16="http://schemas.microsoft.com/office/drawing/2014/main" id="{61C99C8C-34C5-3070-A8B3-6FF0222531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0731E2-3B6C-E678-926D-492639118E77}"/>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315261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70B4E-2061-776D-CA00-4ACA38FEEA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AA0AFC-E50F-003D-0491-E72E7D5C62B7}"/>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4" name="Footer Placeholder 3">
            <a:extLst>
              <a:ext uri="{FF2B5EF4-FFF2-40B4-BE49-F238E27FC236}">
                <a16:creationId xmlns:a16="http://schemas.microsoft.com/office/drawing/2014/main" id="{F33E89D7-D17B-554E-0389-2727407C88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3751B3-98BF-E287-3B75-1A3B1243B615}"/>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352489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6E13E0-606F-AD6E-FC69-9BD6AD99FA1A}"/>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3" name="Footer Placeholder 2">
            <a:extLst>
              <a:ext uri="{FF2B5EF4-FFF2-40B4-BE49-F238E27FC236}">
                <a16:creationId xmlns:a16="http://schemas.microsoft.com/office/drawing/2014/main" id="{5AFCF099-EEB3-78F8-8F17-735AC34415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131BED-1612-6270-F3FC-93BB2A4BD44A}"/>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222719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A165-4198-8DAD-AEF3-CA1FBD4F44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C3DF7C-9641-D771-70D7-FFF3A40BC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DA3DCC-B1A3-379D-F0A9-6F44E950A7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A724B7-9EC3-5BCE-21A5-C4504F9329C3}"/>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6" name="Footer Placeholder 5">
            <a:extLst>
              <a:ext uri="{FF2B5EF4-FFF2-40B4-BE49-F238E27FC236}">
                <a16:creationId xmlns:a16="http://schemas.microsoft.com/office/drawing/2014/main" id="{518E5818-5969-05E5-7EF5-56D2C631D2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FFCE5B-83B2-6C89-1ED8-72425F9C3996}"/>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1886232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C2194-A079-C454-45B6-EE8560D89D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6C5F56-0EB5-E4EB-52CE-CAAECB2C4E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26D8F4-8C38-A85D-452E-CF33265F28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08ADFE-5A58-8788-0E02-E5CDD58EBBEF}"/>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6" name="Footer Placeholder 5">
            <a:extLst>
              <a:ext uri="{FF2B5EF4-FFF2-40B4-BE49-F238E27FC236}">
                <a16:creationId xmlns:a16="http://schemas.microsoft.com/office/drawing/2014/main" id="{9886C413-81AE-3856-255D-9949B0538E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9302FC-8988-EC78-7E0B-F35C1A37E297}"/>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4148145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70226-7D98-12B0-8A69-2637B100D4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5AC6F-A8B2-09D6-4F78-261DC6C71A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7BCEDC-F5DB-0A50-49AB-C96A5F98C6CC}"/>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5" name="Footer Placeholder 4">
            <a:extLst>
              <a:ext uri="{FF2B5EF4-FFF2-40B4-BE49-F238E27FC236}">
                <a16:creationId xmlns:a16="http://schemas.microsoft.com/office/drawing/2014/main" id="{BDEEB8E6-4078-BD82-7EDC-D164BC76F9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6D50A-CC59-F554-B110-9FCD3625B2DA}"/>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149918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71AB17-553C-631B-1E14-2F1A7B0FC8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FE93C3-3EA7-F63F-5269-6F4003FEA5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F9228-ACCB-A400-CE78-32872FFECD21}"/>
              </a:ext>
            </a:extLst>
          </p:cNvPr>
          <p:cNvSpPr>
            <a:spLocks noGrp="1"/>
          </p:cNvSpPr>
          <p:nvPr>
            <p:ph type="dt" sz="half" idx="10"/>
          </p:nvPr>
        </p:nvSpPr>
        <p:spPr/>
        <p:txBody>
          <a:bodyPr/>
          <a:lstStyle/>
          <a:p>
            <a:fld id="{8AA9531C-7A7B-4910-9C93-62725356A68B}" type="datetimeFigureOut">
              <a:rPr lang="en-US" smtClean="0"/>
              <a:t>5/8/2023</a:t>
            </a:fld>
            <a:endParaRPr lang="en-US"/>
          </a:p>
        </p:txBody>
      </p:sp>
      <p:sp>
        <p:nvSpPr>
          <p:cNvPr id="5" name="Footer Placeholder 4">
            <a:extLst>
              <a:ext uri="{FF2B5EF4-FFF2-40B4-BE49-F238E27FC236}">
                <a16:creationId xmlns:a16="http://schemas.microsoft.com/office/drawing/2014/main" id="{E4A2D7D9-BD45-62DC-85D7-71D4458CD3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01A18-1538-A4A0-FE39-809DFD500F0B}"/>
              </a:ext>
            </a:extLst>
          </p:cNvPr>
          <p:cNvSpPr>
            <a:spLocks noGrp="1"/>
          </p:cNvSpPr>
          <p:nvPr>
            <p:ph type="sldNum" sz="quarter" idx="12"/>
          </p:nvPr>
        </p:nvSpPr>
        <p:spPr/>
        <p:txBody>
          <a:bodyPr/>
          <a:lstStyle/>
          <a:p>
            <a:fld id="{9586A8B8-8FF8-4DD3-A2B7-2C3B7C98C7B5}" type="slidenum">
              <a:rPr lang="en-US" smtClean="0"/>
              <a:t>‹#›</a:t>
            </a:fld>
            <a:endParaRPr lang="en-US"/>
          </a:p>
        </p:txBody>
      </p:sp>
    </p:spTree>
    <p:extLst>
      <p:ext uri="{BB962C8B-B14F-4D97-AF65-F5344CB8AC3E}">
        <p14:creationId xmlns:p14="http://schemas.microsoft.com/office/powerpoint/2010/main" val="1529404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2C1DF3-FEE9-DB8D-371F-678424D16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CFE81D-6B3F-6841-81FE-1572BCCA67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E1A7C-2211-92DA-3DC2-399A87A1EC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9531C-7A7B-4910-9C93-62725356A68B}" type="datetimeFigureOut">
              <a:rPr lang="en-US" smtClean="0"/>
              <a:t>5/8/2023</a:t>
            </a:fld>
            <a:endParaRPr lang="en-US"/>
          </a:p>
        </p:txBody>
      </p:sp>
      <p:sp>
        <p:nvSpPr>
          <p:cNvPr id="5" name="Footer Placeholder 4">
            <a:extLst>
              <a:ext uri="{FF2B5EF4-FFF2-40B4-BE49-F238E27FC236}">
                <a16:creationId xmlns:a16="http://schemas.microsoft.com/office/drawing/2014/main" id="{7B90136F-A153-DE41-16D2-E666AE804F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26AB92-0B4B-F15F-D035-793B532892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86A8B8-8FF8-4DD3-A2B7-2C3B7C98C7B5}" type="slidenum">
              <a:rPr lang="en-US" smtClean="0"/>
              <a:t>‹#›</a:t>
            </a:fld>
            <a:endParaRPr lang="en-US"/>
          </a:p>
        </p:txBody>
      </p:sp>
    </p:spTree>
    <p:extLst>
      <p:ext uri="{BB962C8B-B14F-4D97-AF65-F5344CB8AC3E}">
        <p14:creationId xmlns:p14="http://schemas.microsoft.com/office/powerpoint/2010/main" val="3980651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allaboutcircuits.com/tools/l-match-impedance-matching-circui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3BBCA-4C00-134C-6360-DA99CB0A45ED}"/>
              </a:ext>
            </a:extLst>
          </p:cNvPr>
          <p:cNvSpPr>
            <a:spLocks noGrp="1"/>
          </p:cNvSpPr>
          <p:nvPr>
            <p:ph type="ctrTitle"/>
          </p:nvPr>
        </p:nvSpPr>
        <p:spPr/>
        <p:txBody>
          <a:bodyPr/>
          <a:lstStyle/>
          <a:p>
            <a:r>
              <a:rPr lang="en-US" dirty="0"/>
              <a:t>May 8, 2023</a:t>
            </a:r>
          </a:p>
        </p:txBody>
      </p:sp>
      <p:sp>
        <p:nvSpPr>
          <p:cNvPr id="3" name="Subtitle 2">
            <a:extLst>
              <a:ext uri="{FF2B5EF4-FFF2-40B4-BE49-F238E27FC236}">
                <a16:creationId xmlns:a16="http://schemas.microsoft.com/office/drawing/2014/main" id="{AE35EE4F-88B0-6644-68C4-6115DB24670B}"/>
              </a:ext>
            </a:extLst>
          </p:cNvPr>
          <p:cNvSpPr>
            <a:spLocks noGrp="1"/>
          </p:cNvSpPr>
          <p:nvPr>
            <p:ph type="subTitle" idx="1"/>
          </p:nvPr>
        </p:nvSpPr>
        <p:spPr/>
        <p:txBody>
          <a:bodyPr/>
          <a:lstStyle/>
          <a:p>
            <a:r>
              <a:rPr lang="en-US" dirty="0"/>
              <a:t>Windows 11 </a:t>
            </a:r>
            <a:r>
              <a:rPr lang="en-US" dirty="0" err="1"/>
              <a:t>Superlite</a:t>
            </a:r>
            <a:r>
              <a:rPr lang="en-US" dirty="0"/>
              <a:t> (random-</a:t>
            </a:r>
            <a:r>
              <a:rPr lang="en-US" dirty="0" err="1"/>
              <a:t>ish</a:t>
            </a:r>
            <a:r>
              <a:rPr lang="en-US" dirty="0"/>
              <a:t> thoughts)</a:t>
            </a:r>
          </a:p>
          <a:p>
            <a:r>
              <a:rPr lang="en-US" dirty="0"/>
              <a:t>L-network matching</a:t>
            </a:r>
          </a:p>
        </p:txBody>
      </p:sp>
    </p:spTree>
    <p:extLst>
      <p:ext uri="{BB962C8B-B14F-4D97-AF65-F5344CB8AC3E}">
        <p14:creationId xmlns:p14="http://schemas.microsoft.com/office/powerpoint/2010/main" val="1994554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B9AD2-F6AA-B2A5-6AA9-19B90A8FCE4B}"/>
              </a:ext>
            </a:extLst>
          </p:cNvPr>
          <p:cNvSpPr>
            <a:spLocks noGrp="1"/>
          </p:cNvSpPr>
          <p:nvPr>
            <p:ph type="title"/>
          </p:nvPr>
        </p:nvSpPr>
        <p:spPr/>
        <p:txBody>
          <a:bodyPr/>
          <a:lstStyle/>
          <a:p>
            <a:r>
              <a:rPr lang="en-US" dirty="0"/>
              <a:t>Toshiba Satellite </a:t>
            </a:r>
            <a:r>
              <a:rPr lang="en-US" sz="2800" dirty="0"/>
              <a:t>circa 2007</a:t>
            </a:r>
          </a:p>
        </p:txBody>
      </p:sp>
      <p:sp>
        <p:nvSpPr>
          <p:cNvPr id="3" name="Content Placeholder 2">
            <a:extLst>
              <a:ext uri="{FF2B5EF4-FFF2-40B4-BE49-F238E27FC236}">
                <a16:creationId xmlns:a16="http://schemas.microsoft.com/office/drawing/2014/main" id="{81D3C9B8-906D-C400-7CE6-674439D0228D}"/>
              </a:ext>
            </a:extLst>
          </p:cNvPr>
          <p:cNvSpPr>
            <a:spLocks noGrp="1"/>
          </p:cNvSpPr>
          <p:nvPr>
            <p:ph idx="1"/>
          </p:nvPr>
        </p:nvSpPr>
        <p:spPr/>
        <p:txBody>
          <a:bodyPr>
            <a:normAutofit fontScale="92500" lnSpcReduction="20000"/>
          </a:bodyPr>
          <a:lstStyle/>
          <a:p>
            <a:r>
              <a:rPr lang="en-US" dirty="0"/>
              <a:t>AMD Athlon™ 64 X2 Dual-Core Processor TK-57, 1.9 GHz, 512kb L2 Cache, </a:t>
            </a:r>
            <a:r>
              <a:rPr lang="en-US" dirty="0" err="1"/>
              <a:t>HyperTransport</a:t>
            </a:r>
            <a:r>
              <a:rPr lang="en-US" dirty="0"/>
              <a:t>™ Technology @ up to 800MHz</a:t>
            </a:r>
          </a:p>
          <a:p>
            <a:r>
              <a:rPr lang="en-US" dirty="0"/>
              <a:t>3GB RAM</a:t>
            </a:r>
          </a:p>
          <a:p>
            <a:r>
              <a:rPr lang="en-US" dirty="0"/>
              <a:t>250GB (5400 RPM); Serial ATA hard disk drive</a:t>
            </a:r>
          </a:p>
          <a:p>
            <a:r>
              <a:rPr lang="en-US" dirty="0"/>
              <a:t>IO</a:t>
            </a:r>
          </a:p>
          <a:p>
            <a:pPr lvl="1"/>
            <a:r>
              <a:rPr lang="en-US" dirty="0"/>
              <a:t>Video - RGB (monitor) output port</a:t>
            </a:r>
          </a:p>
          <a:p>
            <a:pPr lvl="1"/>
            <a:r>
              <a:rPr lang="en-US" dirty="0"/>
              <a:t>Audio - Microphone input port &amp; Headphone output port</a:t>
            </a:r>
          </a:p>
          <a:p>
            <a:pPr lvl="1"/>
            <a:r>
              <a:rPr lang="en-US" dirty="0"/>
              <a:t>Data </a:t>
            </a:r>
          </a:p>
          <a:p>
            <a:pPr lvl="2"/>
            <a:r>
              <a:rPr lang="en-US" dirty="0"/>
              <a:t>USB v2.0 – 3ports</a:t>
            </a:r>
          </a:p>
          <a:p>
            <a:pPr lvl="2"/>
            <a:r>
              <a:rPr lang="en-US" dirty="0"/>
              <a:t>RJ-45 LAN port</a:t>
            </a:r>
          </a:p>
          <a:p>
            <a:pPr lvl="2"/>
            <a:r>
              <a:rPr lang="en-US" dirty="0"/>
              <a:t>RJ-11 modem port</a:t>
            </a:r>
          </a:p>
          <a:p>
            <a:r>
              <a:rPr lang="en-US" dirty="0"/>
              <a:t>Windows 7 Pro</a:t>
            </a:r>
          </a:p>
        </p:txBody>
      </p:sp>
    </p:spTree>
    <p:extLst>
      <p:ext uri="{BB962C8B-B14F-4D97-AF65-F5344CB8AC3E}">
        <p14:creationId xmlns:p14="http://schemas.microsoft.com/office/powerpoint/2010/main" val="1395107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656E-2F8C-9753-BBA2-F50BCCF6D43D}"/>
              </a:ext>
            </a:extLst>
          </p:cNvPr>
          <p:cNvSpPr>
            <a:spLocks noGrp="1"/>
          </p:cNvSpPr>
          <p:nvPr>
            <p:ph type="title"/>
          </p:nvPr>
        </p:nvSpPr>
        <p:spPr/>
        <p:txBody>
          <a:bodyPr/>
          <a:lstStyle/>
          <a:p>
            <a:r>
              <a:rPr lang="en-US" dirty="0"/>
              <a:t>Upgrades</a:t>
            </a:r>
          </a:p>
        </p:txBody>
      </p:sp>
      <p:sp>
        <p:nvSpPr>
          <p:cNvPr id="3" name="Content Placeholder 2">
            <a:extLst>
              <a:ext uri="{FF2B5EF4-FFF2-40B4-BE49-F238E27FC236}">
                <a16:creationId xmlns:a16="http://schemas.microsoft.com/office/drawing/2014/main" id="{F12810E9-8840-82AF-56BA-A59B93CEF9CD}"/>
              </a:ext>
            </a:extLst>
          </p:cNvPr>
          <p:cNvSpPr>
            <a:spLocks noGrp="1"/>
          </p:cNvSpPr>
          <p:nvPr>
            <p:ph idx="1"/>
          </p:nvPr>
        </p:nvSpPr>
        <p:spPr/>
        <p:txBody>
          <a:bodyPr/>
          <a:lstStyle/>
          <a:p>
            <a:r>
              <a:rPr lang="en-US" dirty="0"/>
              <a:t>Increased memory to 4 GB    $13</a:t>
            </a:r>
          </a:p>
          <a:p>
            <a:r>
              <a:rPr lang="en-US" dirty="0"/>
              <a:t>Swapped hard disk</a:t>
            </a:r>
          </a:p>
          <a:p>
            <a:pPr lvl="1"/>
            <a:r>
              <a:rPr lang="en-US" dirty="0"/>
              <a:t>¼ access time, same spin speed</a:t>
            </a:r>
          </a:p>
          <a:p>
            <a:pPr lvl="1"/>
            <a:r>
              <a:rPr lang="en-US" dirty="0"/>
              <a:t>2X capacity</a:t>
            </a:r>
          </a:p>
          <a:p>
            <a:r>
              <a:rPr lang="en-US" dirty="0"/>
              <a:t>Windows 11</a:t>
            </a:r>
          </a:p>
          <a:p>
            <a:pPr lvl="1"/>
            <a:r>
              <a:rPr lang="en-US" dirty="0"/>
              <a:t>Ghost Spectra </a:t>
            </a:r>
            <a:r>
              <a:rPr lang="en-US" dirty="0" err="1"/>
              <a:t>SuperLite</a:t>
            </a:r>
            <a:r>
              <a:rPr lang="en-US" dirty="0"/>
              <a:t> + Defender</a:t>
            </a:r>
          </a:p>
          <a:p>
            <a:pPr lvl="1"/>
            <a:r>
              <a:rPr lang="en-US" dirty="0"/>
              <a:t>No bloatware or drivers</a:t>
            </a:r>
          </a:p>
          <a:p>
            <a:pPr lvl="1"/>
            <a:r>
              <a:rPr lang="en-US" dirty="0"/>
              <a:t>https://www.partitionwizard.com/partitionmagic/ghost-spectre-win11-superlite-iso-download.html</a:t>
            </a:r>
          </a:p>
        </p:txBody>
      </p:sp>
    </p:spTree>
    <p:extLst>
      <p:ext uri="{BB962C8B-B14F-4D97-AF65-F5344CB8AC3E}">
        <p14:creationId xmlns:p14="http://schemas.microsoft.com/office/powerpoint/2010/main" val="1814647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E8CA5-2C85-5FE2-EFA6-631058AF175F}"/>
              </a:ext>
            </a:extLst>
          </p:cNvPr>
          <p:cNvSpPr>
            <a:spLocks noGrp="1"/>
          </p:cNvSpPr>
          <p:nvPr>
            <p:ph type="title"/>
          </p:nvPr>
        </p:nvSpPr>
        <p:spPr/>
        <p:txBody>
          <a:bodyPr/>
          <a:lstStyle/>
          <a:p>
            <a:r>
              <a:rPr lang="en-US" dirty="0" err="1"/>
              <a:t>GhostSpectra</a:t>
            </a:r>
            <a:r>
              <a:rPr lang="en-US" dirty="0"/>
              <a:t> </a:t>
            </a:r>
            <a:r>
              <a:rPr lang="en-US" dirty="0" err="1"/>
              <a:t>SuperLite</a:t>
            </a:r>
            <a:endParaRPr lang="en-US" dirty="0"/>
          </a:p>
        </p:txBody>
      </p:sp>
      <p:sp>
        <p:nvSpPr>
          <p:cNvPr id="3" name="Content Placeholder 2">
            <a:extLst>
              <a:ext uri="{FF2B5EF4-FFF2-40B4-BE49-F238E27FC236}">
                <a16:creationId xmlns:a16="http://schemas.microsoft.com/office/drawing/2014/main" id="{37D5714B-56E5-D196-FA50-B7237D6629DB}"/>
              </a:ext>
            </a:extLst>
          </p:cNvPr>
          <p:cNvSpPr>
            <a:spLocks noGrp="1"/>
          </p:cNvSpPr>
          <p:nvPr>
            <p:ph idx="1"/>
          </p:nvPr>
        </p:nvSpPr>
        <p:spPr/>
        <p:txBody>
          <a:bodyPr>
            <a:normAutofit/>
          </a:bodyPr>
          <a:lstStyle/>
          <a:p>
            <a:pPr marL="0" indent="0">
              <a:buNone/>
            </a:pPr>
            <a:r>
              <a:rPr lang="en-US" dirty="0"/>
              <a:t>Removed</a:t>
            </a:r>
          </a:p>
          <a:p>
            <a:pPr lvl="1"/>
            <a:r>
              <a:rPr lang="en-US" sz="2000" b="0" i="0" dirty="0">
                <a:solidFill>
                  <a:srgbClr val="424A4F"/>
                </a:solidFill>
                <a:effectLst/>
                <a:latin typeface="Roboto" panose="020B0604020202020204" pitchFamily="2" charset="0"/>
              </a:rPr>
              <a:t>OneDrive</a:t>
            </a:r>
          </a:p>
          <a:p>
            <a:pPr lvl="1"/>
            <a:r>
              <a:rPr lang="en-US" sz="2000" b="0" i="0" dirty="0">
                <a:solidFill>
                  <a:srgbClr val="424A4F"/>
                </a:solidFill>
                <a:effectLst/>
                <a:latin typeface="Roboto" panose="020B0604020202020204" pitchFamily="2" charset="0"/>
              </a:rPr>
              <a:t>Telemetry</a:t>
            </a:r>
          </a:p>
          <a:p>
            <a:pPr lvl="1"/>
            <a:r>
              <a:rPr lang="en-US" sz="2000" b="0" i="0" dirty="0" err="1">
                <a:solidFill>
                  <a:srgbClr val="424A4F"/>
                </a:solidFill>
                <a:effectLst/>
                <a:latin typeface="Roboto" panose="020B0604020202020204" pitchFamily="2" charset="0"/>
              </a:rPr>
              <a:t>WinSxS</a:t>
            </a:r>
            <a:r>
              <a:rPr lang="en-US" sz="2000" b="0" i="0" dirty="0">
                <a:solidFill>
                  <a:srgbClr val="424A4F"/>
                </a:solidFill>
                <a:effectLst/>
                <a:latin typeface="Roboto" panose="020B0604020202020204" pitchFamily="2" charset="0"/>
              </a:rPr>
              <a:t> backup</a:t>
            </a:r>
          </a:p>
          <a:p>
            <a:pPr lvl="1"/>
            <a:r>
              <a:rPr lang="en-US" sz="2000" b="0" i="0" dirty="0" err="1">
                <a:solidFill>
                  <a:srgbClr val="424A4F"/>
                </a:solidFill>
                <a:effectLst/>
                <a:latin typeface="Roboto" panose="020B0604020202020204" pitchFamily="2" charset="0"/>
              </a:rPr>
              <a:t>Winre</a:t>
            </a:r>
            <a:r>
              <a:rPr lang="en-US" sz="2000" b="0" i="0" dirty="0">
                <a:solidFill>
                  <a:srgbClr val="424A4F"/>
                </a:solidFill>
                <a:effectLst/>
                <a:latin typeface="Roboto" panose="020B0604020202020204" pitchFamily="2" charset="0"/>
              </a:rPr>
              <a:t> </a:t>
            </a:r>
          </a:p>
          <a:p>
            <a:pPr lvl="1"/>
            <a:r>
              <a:rPr lang="en-US" sz="2000" b="0" i="0" dirty="0">
                <a:solidFill>
                  <a:srgbClr val="424A4F"/>
                </a:solidFill>
                <a:effectLst/>
                <a:latin typeface="Roboto" panose="020B0604020202020204" pitchFamily="2" charset="0"/>
              </a:rPr>
              <a:t>Action Center</a:t>
            </a:r>
          </a:p>
          <a:p>
            <a:pPr lvl="1"/>
            <a:r>
              <a:rPr lang="en-US" sz="2000" b="0" i="0" dirty="0">
                <a:solidFill>
                  <a:srgbClr val="424A4F"/>
                </a:solidFill>
                <a:effectLst/>
                <a:latin typeface="Roboto" panose="020B0604020202020204" pitchFamily="2" charset="0"/>
              </a:rPr>
              <a:t>Print Spooler</a:t>
            </a:r>
          </a:p>
          <a:p>
            <a:pPr lvl="1"/>
            <a:r>
              <a:rPr lang="en-US" sz="2000" b="0" i="0" dirty="0">
                <a:solidFill>
                  <a:srgbClr val="424A4F"/>
                </a:solidFill>
                <a:effectLst/>
                <a:latin typeface="Roboto" panose="020B0604020202020204" pitchFamily="2" charset="0"/>
              </a:rPr>
              <a:t>Windows apps and system apps</a:t>
            </a:r>
          </a:p>
          <a:p>
            <a:pPr lvl="1"/>
            <a:r>
              <a:rPr lang="en-US" sz="2000" b="0" i="0" dirty="0">
                <a:solidFill>
                  <a:srgbClr val="424A4F"/>
                </a:solidFill>
                <a:effectLst/>
                <a:latin typeface="Roboto" panose="020B0604020202020204" pitchFamily="2" charset="0"/>
              </a:rPr>
              <a:t>Remote Desktop/Focus Assist/NFC/Clipboard/tablet keyboard</a:t>
            </a:r>
          </a:p>
          <a:p>
            <a:pPr lvl="1"/>
            <a:r>
              <a:rPr lang="en-US" sz="2000" b="0" i="0" dirty="0">
                <a:solidFill>
                  <a:srgbClr val="424A4F"/>
                </a:solidFill>
                <a:effectLst/>
                <a:latin typeface="Roboto" panose="020B0604020202020204" pitchFamily="2" charset="0"/>
              </a:rPr>
              <a:t>Windows smart screen/Windows Defender/Windows Security (in some versions of </a:t>
            </a:r>
            <a:r>
              <a:rPr lang="en-US" sz="2000" b="0" i="0" dirty="0" err="1">
                <a:solidFill>
                  <a:srgbClr val="424A4F"/>
                </a:solidFill>
                <a:effectLst/>
                <a:latin typeface="Roboto" panose="020B0604020202020204" pitchFamily="2" charset="0"/>
              </a:rPr>
              <a:t>Superlite</a:t>
            </a:r>
            <a:r>
              <a:rPr lang="en-US" sz="2000" b="0" i="0" dirty="0">
                <a:solidFill>
                  <a:srgbClr val="424A4F"/>
                </a:solidFill>
                <a:effectLst/>
                <a:latin typeface="Roboto" panose="020B0604020202020204" pitchFamily="2" charset="0"/>
              </a:rPr>
              <a:t>)</a:t>
            </a:r>
          </a:p>
          <a:p>
            <a:pPr marL="0" indent="0">
              <a:buNone/>
            </a:pPr>
            <a:endParaRPr lang="en-US" dirty="0"/>
          </a:p>
          <a:p>
            <a:pPr lvl="1"/>
            <a:endParaRPr lang="en-US" dirty="0"/>
          </a:p>
        </p:txBody>
      </p:sp>
    </p:spTree>
    <p:extLst>
      <p:ext uri="{BB962C8B-B14F-4D97-AF65-F5344CB8AC3E}">
        <p14:creationId xmlns:p14="http://schemas.microsoft.com/office/powerpoint/2010/main" val="2197279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FBD0-E65E-0320-A0DD-710B3BD9615E}"/>
              </a:ext>
            </a:extLst>
          </p:cNvPr>
          <p:cNvSpPr>
            <a:spLocks noGrp="1"/>
          </p:cNvSpPr>
          <p:nvPr>
            <p:ph type="title"/>
          </p:nvPr>
        </p:nvSpPr>
        <p:spPr/>
        <p:txBody>
          <a:bodyPr/>
          <a:lstStyle/>
          <a:p>
            <a:r>
              <a:rPr lang="en-US" dirty="0"/>
              <a:t>Ghost Spectra </a:t>
            </a:r>
            <a:r>
              <a:rPr lang="en-US" dirty="0" err="1"/>
              <a:t>SuperLite</a:t>
            </a:r>
            <a:endParaRPr lang="en-US" dirty="0"/>
          </a:p>
        </p:txBody>
      </p:sp>
      <p:sp>
        <p:nvSpPr>
          <p:cNvPr id="3" name="Content Placeholder 2">
            <a:extLst>
              <a:ext uri="{FF2B5EF4-FFF2-40B4-BE49-F238E27FC236}">
                <a16:creationId xmlns:a16="http://schemas.microsoft.com/office/drawing/2014/main" id="{C7C70F81-FBF1-ED76-0F7D-5432463F2B5A}"/>
              </a:ext>
            </a:extLst>
          </p:cNvPr>
          <p:cNvSpPr>
            <a:spLocks noGrp="1"/>
          </p:cNvSpPr>
          <p:nvPr>
            <p:ph idx="1"/>
          </p:nvPr>
        </p:nvSpPr>
        <p:spPr/>
        <p:txBody>
          <a:bodyPr>
            <a:normAutofit/>
          </a:bodyPr>
          <a:lstStyle/>
          <a:p>
            <a:pPr marL="0" indent="0">
              <a:buNone/>
            </a:pPr>
            <a:r>
              <a:rPr lang="en-US" dirty="0"/>
              <a:t>Has</a:t>
            </a:r>
          </a:p>
          <a:p>
            <a:pPr lvl="1"/>
            <a:r>
              <a:rPr lang="en-US" sz="2000" b="0" i="0" dirty="0">
                <a:solidFill>
                  <a:srgbClr val="424A4F"/>
                </a:solidFill>
                <a:effectLst/>
                <a:latin typeface="Roboto" panose="02000000000000000000" pitchFamily="2" charset="0"/>
              </a:rPr>
              <a:t>It allows you to pause the Windows Update until 2077.</a:t>
            </a:r>
          </a:p>
          <a:p>
            <a:pPr lvl="1"/>
            <a:r>
              <a:rPr lang="en-US" sz="2000" b="0" i="0" dirty="0">
                <a:solidFill>
                  <a:srgbClr val="424A4F"/>
                </a:solidFill>
                <a:effectLst/>
                <a:latin typeface="Roboto" panose="02000000000000000000" pitchFamily="2" charset="0"/>
              </a:rPr>
              <a:t>It supports all different keyboards and languages.</a:t>
            </a:r>
          </a:p>
          <a:p>
            <a:pPr lvl="1"/>
            <a:r>
              <a:rPr lang="en-US" sz="2000" b="0" i="0" dirty="0">
                <a:solidFill>
                  <a:srgbClr val="424A4F"/>
                </a:solidFill>
                <a:effectLst/>
                <a:latin typeface="Roboto" panose="02000000000000000000" pitchFamily="2" charset="0"/>
              </a:rPr>
              <a:t>It has some unique theme packs, icons, and wallpaper.</a:t>
            </a:r>
          </a:p>
          <a:p>
            <a:pPr lvl="1"/>
            <a:r>
              <a:rPr lang="en-US" sz="2000" b="0" i="0" dirty="0">
                <a:solidFill>
                  <a:srgbClr val="424A4F"/>
                </a:solidFill>
                <a:effectLst/>
                <a:latin typeface="Roboto" panose="02000000000000000000" pitchFamily="2" charset="0"/>
              </a:rPr>
              <a:t>It includes the LZX algorithm.</a:t>
            </a:r>
          </a:p>
          <a:p>
            <a:pPr lvl="1"/>
            <a:r>
              <a:rPr lang="en-US" sz="2000" b="0" i="0" dirty="0">
                <a:solidFill>
                  <a:srgbClr val="424A4F"/>
                </a:solidFill>
                <a:effectLst/>
                <a:latin typeface="Roboto" panose="02000000000000000000" pitchFamily="2" charset="0"/>
              </a:rPr>
              <a:t>You are allowed to add or remove the Windows Store via Ghost Toolbox.</a:t>
            </a:r>
          </a:p>
          <a:p>
            <a:pPr lvl="1"/>
            <a:r>
              <a:rPr lang="en-US" sz="2000" b="0" i="0" dirty="0">
                <a:solidFill>
                  <a:srgbClr val="424A4F"/>
                </a:solidFill>
                <a:effectLst/>
                <a:latin typeface="Roboto" panose="02000000000000000000" pitchFamily="2" charset="0"/>
              </a:rPr>
              <a:t>It can optimize the privacy of your computer together with the performance mode.</a:t>
            </a:r>
          </a:p>
          <a:p>
            <a:pPr lvl="1"/>
            <a:r>
              <a:rPr lang="en-US" sz="2000" b="0" i="0" dirty="0">
                <a:solidFill>
                  <a:srgbClr val="424A4F"/>
                </a:solidFill>
                <a:effectLst/>
                <a:latin typeface="Roboto" panose="02000000000000000000" pitchFamily="2" charset="0"/>
              </a:rPr>
              <a:t>It enables you to run UWP games or apps.</a:t>
            </a:r>
          </a:p>
          <a:p>
            <a:pPr lvl="1"/>
            <a:r>
              <a:rPr lang="en-US" sz="2000" b="0" i="0" dirty="0">
                <a:solidFill>
                  <a:srgbClr val="424A4F"/>
                </a:solidFill>
                <a:effectLst/>
                <a:latin typeface="Roboto" panose="02000000000000000000" pitchFamily="2" charset="0"/>
              </a:rPr>
              <a:t>It helps you get the optimized page file, search indexer, and services in addition to scheduling them.</a:t>
            </a:r>
          </a:p>
          <a:p>
            <a:pPr lvl="1"/>
            <a:endParaRPr lang="en-US" dirty="0"/>
          </a:p>
        </p:txBody>
      </p:sp>
    </p:spTree>
    <p:extLst>
      <p:ext uri="{BB962C8B-B14F-4D97-AF65-F5344CB8AC3E}">
        <p14:creationId xmlns:p14="http://schemas.microsoft.com/office/powerpoint/2010/main" val="842515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8C56-2CAD-C6E8-A921-77CA5627CC0A}"/>
              </a:ext>
            </a:extLst>
          </p:cNvPr>
          <p:cNvSpPr>
            <a:spLocks noGrp="1"/>
          </p:cNvSpPr>
          <p:nvPr>
            <p:ph type="title"/>
          </p:nvPr>
        </p:nvSpPr>
        <p:spPr/>
        <p:txBody>
          <a:bodyPr/>
          <a:lstStyle/>
          <a:p>
            <a:r>
              <a:rPr lang="en-US" dirty="0"/>
              <a:t>Installation</a:t>
            </a:r>
          </a:p>
        </p:txBody>
      </p:sp>
      <p:sp>
        <p:nvSpPr>
          <p:cNvPr id="3" name="Content Placeholder 2">
            <a:extLst>
              <a:ext uri="{FF2B5EF4-FFF2-40B4-BE49-F238E27FC236}">
                <a16:creationId xmlns:a16="http://schemas.microsoft.com/office/drawing/2014/main" id="{9A8BD1C7-0610-845A-7966-85A5B8A8F151}"/>
              </a:ext>
            </a:extLst>
          </p:cNvPr>
          <p:cNvSpPr>
            <a:spLocks noGrp="1"/>
          </p:cNvSpPr>
          <p:nvPr>
            <p:ph idx="1"/>
          </p:nvPr>
        </p:nvSpPr>
        <p:spPr/>
        <p:txBody>
          <a:bodyPr/>
          <a:lstStyle/>
          <a:p>
            <a:pPr marL="514350" indent="-514350">
              <a:buFont typeface="+mj-lt"/>
              <a:buAutoNum type="arabicPeriod"/>
            </a:pPr>
            <a:r>
              <a:rPr lang="en-US" dirty="0"/>
              <a:t>Make install media</a:t>
            </a:r>
          </a:p>
          <a:p>
            <a:pPr marL="971550" lvl="1" indent="-514350">
              <a:buFont typeface="+mj-lt"/>
              <a:buAutoNum type="alphaLcPeriod"/>
            </a:pPr>
            <a:r>
              <a:rPr lang="en-US" dirty="0"/>
              <a:t>Used CD; remember it must be bootable!</a:t>
            </a:r>
          </a:p>
          <a:p>
            <a:pPr marL="971550" lvl="1" indent="-514350">
              <a:buFont typeface="+mj-lt"/>
              <a:buAutoNum type="alphaLcPeriod"/>
            </a:pPr>
            <a:r>
              <a:rPr lang="en-US" dirty="0"/>
              <a:t>Copy extracted .ISO to it</a:t>
            </a:r>
          </a:p>
          <a:p>
            <a:pPr marL="514350" indent="-514350">
              <a:buFont typeface="+mj-lt"/>
              <a:buAutoNum type="arabicPeriod"/>
            </a:pPr>
            <a:r>
              <a:rPr lang="en-US" dirty="0"/>
              <a:t>In boot menu, set to boot from CD</a:t>
            </a:r>
          </a:p>
          <a:p>
            <a:pPr marL="514350" indent="-514350">
              <a:buFont typeface="+mj-lt"/>
              <a:buAutoNum type="arabicPeriod"/>
            </a:pPr>
            <a:r>
              <a:rPr lang="en-US" dirty="0"/>
              <a:t>Follow directions</a:t>
            </a:r>
          </a:p>
          <a:p>
            <a:pPr marL="971550" lvl="1" indent="-514350">
              <a:buFont typeface="+mj-lt"/>
              <a:buAutoNum type="arabicPeriod"/>
            </a:pPr>
            <a:r>
              <a:rPr lang="en-US" dirty="0"/>
              <a:t>Fairly rapid install</a:t>
            </a:r>
          </a:p>
          <a:p>
            <a:pPr marL="971550" lvl="1" indent="-514350">
              <a:buFont typeface="+mj-lt"/>
              <a:buAutoNum type="arabicPeriod"/>
            </a:pPr>
            <a:r>
              <a:rPr lang="en-US" dirty="0"/>
              <a:t>I formatted/repartitioned the disk as part of the install process</a:t>
            </a:r>
          </a:p>
          <a:p>
            <a:pPr marL="971550" lvl="1" indent="-514350">
              <a:buFont typeface="+mj-lt"/>
              <a:buAutoNum type="arabicPeriod"/>
            </a:pPr>
            <a:r>
              <a:rPr lang="en-US" dirty="0"/>
              <a:t>Connect to internet </a:t>
            </a:r>
          </a:p>
        </p:txBody>
      </p:sp>
    </p:spTree>
    <p:extLst>
      <p:ext uri="{BB962C8B-B14F-4D97-AF65-F5344CB8AC3E}">
        <p14:creationId xmlns:p14="http://schemas.microsoft.com/office/powerpoint/2010/main" val="620993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2E8B9-8D3D-AAD3-B869-F77B47579858}"/>
              </a:ext>
            </a:extLst>
          </p:cNvPr>
          <p:cNvSpPr>
            <a:spLocks noGrp="1"/>
          </p:cNvSpPr>
          <p:nvPr>
            <p:ph type="title"/>
          </p:nvPr>
        </p:nvSpPr>
        <p:spPr/>
        <p:txBody>
          <a:bodyPr/>
          <a:lstStyle/>
          <a:p>
            <a:r>
              <a:rPr lang="en-US" dirty="0"/>
              <a:t>Drivers</a:t>
            </a:r>
          </a:p>
        </p:txBody>
      </p:sp>
      <p:sp>
        <p:nvSpPr>
          <p:cNvPr id="3" name="Content Placeholder 2">
            <a:extLst>
              <a:ext uri="{FF2B5EF4-FFF2-40B4-BE49-F238E27FC236}">
                <a16:creationId xmlns:a16="http://schemas.microsoft.com/office/drawing/2014/main" id="{445A6309-78DA-44B5-3EA2-493C8C31EA39}"/>
              </a:ext>
            </a:extLst>
          </p:cNvPr>
          <p:cNvSpPr>
            <a:spLocks noGrp="1"/>
          </p:cNvSpPr>
          <p:nvPr>
            <p:ph idx="1"/>
          </p:nvPr>
        </p:nvSpPr>
        <p:spPr/>
        <p:txBody>
          <a:bodyPr/>
          <a:lstStyle/>
          <a:p>
            <a:r>
              <a:rPr lang="en-US" dirty="0"/>
              <a:t>Windows Update</a:t>
            </a:r>
          </a:p>
          <a:p>
            <a:pPr lvl="1"/>
            <a:r>
              <a:rPr lang="en-US" dirty="0"/>
              <a:t>Installed a number of hardware drivers</a:t>
            </a:r>
          </a:p>
          <a:p>
            <a:pPr lvl="1"/>
            <a:r>
              <a:rPr lang="en-US" dirty="0"/>
              <a:t>Installed bloatware – Ach!</a:t>
            </a:r>
          </a:p>
          <a:p>
            <a:pPr lvl="1"/>
            <a:r>
              <a:rPr lang="en-US" dirty="0"/>
              <a:t>Bloatware can be uninstalled easily</a:t>
            </a:r>
          </a:p>
          <a:p>
            <a:pPr lvl="1"/>
            <a:r>
              <a:rPr lang="en-US" dirty="0"/>
              <a:t>So, Update is now turned off</a:t>
            </a:r>
          </a:p>
          <a:p>
            <a:pPr lvl="1"/>
            <a:endParaRPr lang="en-US" dirty="0"/>
          </a:p>
          <a:p>
            <a:r>
              <a:rPr lang="en-US" dirty="0"/>
              <a:t>Screen Resolution</a:t>
            </a:r>
          </a:p>
          <a:p>
            <a:pPr lvl="1"/>
            <a:r>
              <a:rPr lang="en-US" dirty="0"/>
              <a:t>Native is 1280 x 800</a:t>
            </a:r>
          </a:p>
          <a:p>
            <a:pPr lvl="1"/>
            <a:r>
              <a:rPr lang="en-US" dirty="0"/>
              <a:t>W/O driver, defaults to 1024 x 768</a:t>
            </a:r>
          </a:p>
          <a:p>
            <a:pPr lvl="1"/>
            <a:r>
              <a:rPr lang="en-US" dirty="0"/>
              <a:t>Driver install was problematic, but successful</a:t>
            </a:r>
          </a:p>
        </p:txBody>
      </p:sp>
    </p:spTree>
    <p:extLst>
      <p:ext uri="{BB962C8B-B14F-4D97-AF65-F5344CB8AC3E}">
        <p14:creationId xmlns:p14="http://schemas.microsoft.com/office/powerpoint/2010/main" val="245342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698A-FCB9-54B5-90D9-548A696BB5B5}"/>
              </a:ext>
            </a:extLst>
          </p:cNvPr>
          <p:cNvSpPr>
            <a:spLocks noGrp="1"/>
          </p:cNvSpPr>
          <p:nvPr>
            <p:ph type="title"/>
          </p:nvPr>
        </p:nvSpPr>
        <p:spPr/>
        <p:txBody>
          <a:bodyPr/>
          <a:lstStyle/>
          <a:p>
            <a:r>
              <a:rPr lang="en-US" dirty="0"/>
              <a:t>Bench Laptop</a:t>
            </a:r>
          </a:p>
        </p:txBody>
      </p:sp>
      <p:sp>
        <p:nvSpPr>
          <p:cNvPr id="3" name="Content Placeholder 2">
            <a:extLst>
              <a:ext uri="{FF2B5EF4-FFF2-40B4-BE49-F238E27FC236}">
                <a16:creationId xmlns:a16="http://schemas.microsoft.com/office/drawing/2014/main" id="{292485AE-CDAA-F9C8-767C-036004CB1060}"/>
              </a:ext>
            </a:extLst>
          </p:cNvPr>
          <p:cNvSpPr>
            <a:spLocks noGrp="1"/>
          </p:cNvSpPr>
          <p:nvPr>
            <p:ph idx="1"/>
          </p:nvPr>
        </p:nvSpPr>
        <p:spPr/>
        <p:txBody>
          <a:bodyPr/>
          <a:lstStyle/>
          <a:p>
            <a:r>
              <a:rPr lang="en-US" dirty="0" err="1"/>
              <a:t>Flidigi</a:t>
            </a:r>
            <a:endParaRPr lang="en-US" dirty="0"/>
          </a:p>
          <a:p>
            <a:r>
              <a:rPr lang="en-US" dirty="0"/>
              <a:t>PCR-1000 control software</a:t>
            </a:r>
          </a:p>
          <a:p>
            <a:r>
              <a:rPr lang="en-US" dirty="0"/>
              <a:t>WSJT software</a:t>
            </a:r>
          </a:p>
          <a:p>
            <a:r>
              <a:rPr lang="en-US" dirty="0" err="1"/>
              <a:t>Picoscope</a:t>
            </a:r>
            <a:r>
              <a:rPr lang="en-US" dirty="0"/>
              <a:t> software</a:t>
            </a:r>
          </a:p>
          <a:p>
            <a:endParaRPr lang="en-US" dirty="0"/>
          </a:p>
          <a:p>
            <a:pPr marL="0" indent="0">
              <a:buNone/>
            </a:pPr>
            <a:r>
              <a:rPr lang="en-US" dirty="0"/>
              <a:t>Currently listing to secret loop antenna on 630 m, decoding WSPR traffic.</a:t>
            </a:r>
          </a:p>
        </p:txBody>
      </p:sp>
    </p:spTree>
    <p:extLst>
      <p:ext uri="{BB962C8B-B14F-4D97-AF65-F5344CB8AC3E}">
        <p14:creationId xmlns:p14="http://schemas.microsoft.com/office/powerpoint/2010/main" val="480538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1AEE7-30B4-257A-0557-928C3D15B89C}"/>
              </a:ext>
            </a:extLst>
          </p:cNvPr>
          <p:cNvSpPr>
            <a:spLocks noGrp="1"/>
          </p:cNvSpPr>
          <p:nvPr>
            <p:ph type="title"/>
          </p:nvPr>
        </p:nvSpPr>
        <p:spPr/>
        <p:txBody>
          <a:bodyPr/>
          <a:lstStyle/>
          <a:p>
            <a:endParaRPr lang="en-US"/>
          </a:p>
        </p:txBody>
      </p:sp>
      <p:pic>
        <p:nvPicPr>
          <p:cNvPr id="5" name="Content Placeholder 4" descr="A computer sits on a table&#10;&#10;Description automatically generated with medium confidence">
            <a:extLst>
              <a:ext uri="{FF2B5EF4-FFF2-40B4-BE49-F238E27FC236}">
                <a16:creationId xmlns:a16="http://schemas.microsoft.com/office/drawing/2014/main" id="{5D8F50FC-0876-CD07-F3D9-AFA9ADF665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8595" y="483446"/>
            <a:ext cx="7854810" cy="5891108"/>
          </a:xfrm>
        </p:spPr>
      </p:pic>
    </p:spTree>
    <p:extLst>
      <p:ext uri="{BB962C8B-B14F-4D97-AF65-F5344CB8AC3E}">
        <p14:creationId xmlns:p14="http://schemas.microsoft.com/office/powerpoint/2010/main" val="4188471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2A10-D694-CF78-2FE1-AF505A6390D2}"/>
              </a:ext>
            </a:extLst>
          </p:cNvPr>
          <p:cNvSpPr>
            <a:spLocks noGrp="1"/>
          </p:cNvSpPr>
          <p:nvPr>
            <p:ph type="title"/>
          </p:nvPr>
        </p:nvSpPr>
        <p:spPr/>
        <p:txBody>
          <a:bodyPr/>
          <a:lstStyle/>
          <a:p>
            <a:r>
              <a:rPr lang="en-US" dirty="0"/>
              <a:t>L – Matching	</a:t>
            </a:r>
          </a:p>
        </p:txBody>
      </p:sp>
      <p:sp>
        <p:nvSpPr>
          <p:cNvPr id="3" name="Content Placeholder 2">
            <a:extLst>
              <a:ext uri="{FF2B5EF4-FFF2-40B4-BE49-F238E27FC236}">
                <a16:creationId xmlns:a16="http://schemas.microsoft.com/office/drawing/2014/main" id="{782E735C-3687-44A1-8A5F-89684AE04731}"/>
              </a:ext>
            </a:extLst>
          </p:cNvPr>
          <p:cNvSpPr>
            <a:spLocks noGrp="1"/>
          </p:cNvSpPr>
          <p:nvPr>
            <p:ph idx="1"/>
          </p:nvPr>
        </p:nvSpPr>
        <p:spPr/>
        <p:txBody>
          <a:bodyPr/>
          <a:lstStyle/>
          <a:p>
            <a:pPr marL="0" indent="0">
              <a:buNone/>
            </a:pPr>
            <a:r>
              <a:rPr lang="en-US" sz="5400" dirty="0" err="1">
                <a:solidFill>
                  <a:srgbClr val="FF0000"/>
                </a:solidFill>
              </a:rPr>
              <a:t>NanoVNA</a:t>
            </a:r>
            <a:r>
              <a:rPr lang="en-US" sz="5400" dirty="0">
                <a:solidFill>
                  <a:srgbClr val="FF0000"/>
                </a:solidFill>
              </a:rPr>
              <a:t> can measure component values</a:t>
            </a:r>
          </a:p>
          <a:p>
            <a:r>
              <a:rPr lang="en-US" dirty="0"/>
              <a:t>L matches </a:t>
            </a:r>
          </a:p>
          <a:p>
            <a:pPr lvl="1"/>
            <a:r>
              <a:rPr lang="en-US" dirty="0"/>
              <a:t>Two passive components</a:t>
            </a:r>
          </a:p>
          <a:p>
            <a:pPr lvl="1"/>
            <a:r>
              <a:rPr lang="en-US" dirty="0"/>
              <a:t>Single frequency</a:t>
            </a:r>
          </a:p>
          <a:p>
            <a:pPr lvl="1"/>
            <a:r>
              <a:rPr lang="en-US" dirty="0"/>
              <a:t>Alternative to transformers or active circuits</a:t>
            </a:r>
          </a:p>
        </p:txBody>
      </p:sp>
      <p:pic>
        <p:nvPicPr>
          <p:cNvPr id="1026" name="Picture 2">
            <a:extLst>
              <a:ext uri="{FF2B5EF4-FFF2-40B4-BE49-F238E27FC236}">
                <a16:creationId xmlns:a16="http://schemas.microsoft.com/office/drawing/2014/main" id="{6401D514-5A55-F7AE-1178-56121BAE6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2284" y="2601359"/>
            <a:ext cx="3891516" cy="38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56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325C0-92B2-D66D-82CF-321D642A79FB}"/>
              </a:ext>
            </a:extLst>
          </p:cNvPr>
          <p:cNvSpPr>
            <a:spLocks noGrp="1"/>
          </p:cNvSpPr>
          <p:nvPr>
            <p:ph type="title"/>
          </p:nvPr>
        </p:nvSpPr>
        <p:spPr/>
        <p:txBody>
          <a:bodyPr/>
          <a:lstStyle/>
          <a:p>
            <a:r>
              <a:rPr lang="en-US" dirty="0"/>
              <a:t>MFJ 949</a:t>
            </a:r>
          </a:p>
        </p:txBody>
      </p:sp>
      <p:pic>
        <p:nvPicPr>
          <p:cNvPr id="4" name="Picture 3">
            <a:extLst>
              <a:ext uri="{FF2B5EF4-FFF2-40B4-BE49-F238E27FC236}">
                <a16:creationId xmlns:a16="http://schemas.microsoft.com/office/drawing/2014/main" id="{B6258805-1F7C-1778-02E1-D7F921C7610D}"/>
              </a:ext>
            </a:extLst>
          </p:cNvPr>
          <p:cNvPicPr>
            <a:picLocks noChangeAspect="1"/>
          </p:cNvPicPr>
          <p:nvPr/>
        </p:nvPicPr>
        <p:blipFill>
          <a:blip r:embed="rId2">
            <a:lum/>
            <a:alphaModFix/>
          </a:blip>
          <a:srcRect/>
          <a:stretch>
            <a:fillRect/>
          </a:stretch>
        </p:blipFill>
        <p:spPr>
          <a:xfrm>
            <a:off x="3888955" y="627035"/>
            <a:ext cx="7464846" cy="5690711"/>
          </a:xfrm>
          <a:prstGeom prst="rect">
            <a:avLst/>
          </a:prstGeom>
        </p:spPr>
      </p:pic>
    </p:spTree>
    <p:extLst>
      <p:ext uri="{BB962C8B-B14F-4D97-AF65-F5344CB8AC3E}">
        <p14:creationId xmlns:p14="http://schemas.microsoft.com/office/powerpoint/2010/main" val="1551957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E23CE-53F8-FD7B-9D95-C4882AB9CC46}"/>
              </a:ext>
            </a:extLst>
          </p:cNvPr>
          <p:cNvSpPr>
            <a:spLocks noGrp="1"/>
          </p:cNvSpPr>
          <p:nvPr>
            <p:ph type="title"/>
          </p:nvPr>
        </p:nvSpPr>
        <p:spPr/>
        <p:txBody>
          <a:bodyPr/>
          <a:lstStyle/>
          <a:p>
            <a:r>
              <a:rPr lang="en-US" dirty="0"/>
              <a:t>L-Matching Networks</a:t>
            </a:r>
          </a:p>
        </p:txBody>
      </p:sp>
      <p:sp>
        <p:nvSpPr>
          <p:cNvPr id="3" name="Content Placeholder 2">
            <a:extLst>
              <a:ext uri="{FF2B5EF4-FFF2-40B4-BE49-F238E27FC236}">
                <a16:creationId xmlns:a16="http://schemas.microsoft.com/office/drawing/2014/main" id="{4D2C5CE9-AEF1-8B51-7780-ADB64D7C7B86}"/>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BB64E643-3B8A-296A-E210-B37FD4604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3169" y="2224709"/>
            <a:ext cx="9258257" cy="3553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062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232D-2F0E-1689-2BF4-CB0DA28E4B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4F34AD6-13C8-C40F-E534-831A468B2327}"/>
              </a:ext>
            </a:extLst>
          </p:cNvPr>
          <p:cNvSpPr>
            <a:spLocks noGrp="1"/>
          </p:cNvSpPr>
          <p:nvPr>
            <p:ph idx="1"/>
          </p:nvPr>
        </p:nvSpPr>
        <p:spPr/>
        <p:txBody>
          <a:bodyPr/>
          <a:lstStyle/>
          <a:p>
            <a:endParaRPr lang="en-US" dirty="0"/>
          </a:p>
        </p:txBody>
      </p:sp>
      <p:pic>
        <p:nvPicPr>
          <p:cNvPr id="2050" name="Picture 2">
            <a:extLst>
              <a:ext uri="{FF2B5EF4-FFF2-40B4-BE49-F238E27FC236}">
                <a16:creationId xmlns:a16="http://schemas.microsoft.com/office/drawing/2014/main" id="{1D81D11B-E20D-7C30-D733-E7703E81B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5901" y="518227"/>
            <a:ext cx="5834865" cy="53561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C2CA523-CFBE-543F-03F4-B093827F05ED}"/>
              </a:ext>
            </a:extLst>
          </p:cNvPr>
          <p:cNvSpPr txBox="1"/>
          <p:nvPr/>
        </p:nvSpPr>
        <p:spPr>
          <a:xfrm>
            <a:off x="1430541" y="6246654"/>
            <a:ext cx="9630394" cy="246221"/>
          </a:xfrm>
          <a:prstGeom prst="rect">
            <a:avLst/>
          </a:prstGeom>
          <a:noFill/>
        </p:spPr>
        <p:txBody>
          <a:bodyPr wrap="square" rtlCol="0">
            <a:spAutoFit/>
          </a:bodyPr>
          <a:lstStyle/>
          <a:p>
            <a:r>
              <a:rPr lang="en-US" sz="1000" dirty="0"/>
              <a:t>https://eng.libretexts.org/Bookshelves/Electrical_Engineering/Electronics/Microwave_and_RF_Design_III_-_Networks_(Steer)/06%3A_Chapter_6/6.4%3A_The_L_Matching_Network</a:t>
            </a:r>
          </a:p>
        </p:txBody>
      </p:sp>
    </p:spTree>
    <p:extLst>
      <p:ext uri="{BB962C8B-B14F-4D97-AF65-F5344CB8AC3E}">
        <p14:creationId xmlns:p14="http://schemas.microsoft.com/office/powerpoint/2010/main" val="158661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60CB3-4827-1475-F4EF-9545E9368A2B}"/>
              </a:ext>
            </a:extLst>
          </p:cNvPr>
          <p:cNvSpPr>
            <a:spLocks noGrp="1"/>
          </p:cNvSpPr>
          <p:nvPr>
            <p:ph type="title"/>
          </p:nvPr>
        </p:nvSpPr>
        <p:spPr/>
        <p:txBody>
          <a:bodyPr>
            <a:normAutofit fontScale="90000"/>
          </a:bodyPr>
          <a:lstStyle/>
          <a:p>
            <a:r>
              <a:rPr lang="en-US" dirty="0"/>
              <a:t>From </a:t>
            </a:r>
            <a:br>
              <a:rPr lang="en-US" dirty="0"/>
            </a:br>
            <a:r>
              <a:rPr lang="en-US" sz="2700" i="1" dirty="0"/>
              <a:t>https://www.allaboutcircuits.com/tools/l-match-impedance-matching-circuits/</a:t>
            </a:r>
          </a:p>
        </p:txBody>
      </p:sp>
      <p:sp>
        <p:nvSpPr>
          <p:cNvPr id="3" name="Content Placeholder 2">
            <a:extLst>
              <a:ext uri="{FF2B5EF4-FFF2-40B4-BE49-F238E27FC236}">
                <a16:creationId xmlns:a16="http://schemas.microsoft.com/office/drawing/2014/main" id="{72A60FF7-AFD3-722D-0A4A-2BAB17115B5F}"/>
              </a:ext>
            </a:extLst>
          </p:cNvPr>
          <p:cNvSpPr>
            <a:spLocks noGrp="1"/>
          </p:cNvSpPr>
          <p:nvPr>
            <p:ph idx="1"/>
          </p:nvPr>
        </p:nvSpPr>
        <p:spPr/>
        <p:txBody>
          <a:bodyPr/>
          <a:lstStyle/>
          <a:p>
            <a:r>
              <a:rPr lang="en-US" dirty="0"/>
              <a:t>Ideal dipole 72 + J40 Ohm</a:t>
            </a:r>
          </a:p>
          <a:p>
            <a:r>
              <a:rPr lang="en-US" dirty="0"/>
              <a:t>Ideal cable 50 Ohm</a:t>
            </a:r>
          </a:p>
          <a:p>
            <a:endParaRPr lang="en-US" dirty="0"/>
          </a:p>
          <a:p>
            <a:r>
              <a:rPr lang="en-US" dirty="0"/>
              <a:t>L = 0.0000106 H</a:t>
            </a:r>
          </a:p>
          <a:p>
            <a:pPr marL="457200" lvl="1" indent="0">
              <a:buNone/>
            </a:pPr>
            <a:r>
              <a:rPr lang="en-US" dirty="0"/>
              <a:t>10 </a:t>
            </a:r>
            <a:r>
              <a:rPr lang="en-US" dirty="0" err="1"/>
              <a:t>uH</a:t>
            </a:r>
            <a:endParaRPr lang="en-US" dirty="0"/>
          </a:p>
          <a:p>
            <a:pPr lvl="1"/>
            <a:endParaRPr lang="en-US" dirty="0"/>
          </a:p>
          <a:p>
            <a:r>
              <a:rPr lang="en-US" dirty="0"/>
              <a:t>C = 8.69 e-10 F</a:t>
            </a:r>
          </a:p>
          <a:p>
            <a:pPr marL="457200" lvl="1" indent="0">
              <a:buNone/>
            </a:pPr>
            <a:r>
              <a:rPr lang="en-US" dirty="0"/>
              <a:t>700 pF</a:t>
            </a:r>
          </a:p>
          <a:p>
            <a:pPr lvl="1"/>
            <a:endParaRPr lang="en-US" dirty="0"/>
          </a:p>
        </p:txBody>
      </p:sp>
      <p:pic>
        <p:nvPicPr>
          <p:cNvPr id="7" name="Picture 6">
            <a:extLst>
              <a:ext uri="{FF2B5EF4-FFF2-40B4-BE49-F238E27FC236}">
                <a16:creationId xmlns:a16="http://schemas.microsoft.com/office/drawing/2014/main" id="{D92EF8F1-B223-83A5-1516-FBF64871CF30}"/>
              </a:ext>
            </a:extLst>
          </p:cNvPr>
          <p:cNvPicPr>
            <a:picLocks noChangeAspect="1"/>
          </p:cNvPicPr>
          <p:nvPr/>
        </p:nvPicPr>
        <p:blipFill rotWithShape="1">
          <a:blip r:embed="rId3"/>
          <a:srcRect l="15885" r="37238" b="15996"/>
          <a:stretch/>
        </p:blipFill>
        <p:spPr>
          <a:xfrm>
            <a:off x="6882755" y="1570383"/>
            <a:ext cx="4688088" cy="4922492"/>
          </a:xfrm>
          <a:prstGeom prst="rect">
            <a:avLst/>
          </a:prstGeom>
        </p:spPr>
      </p:pic>
    </p:spTree>
    <p:extLst>
      <p:ext uri="{BB962C8B-B14F-4D97-AF65-F5344CB8AC3E}">
        <p14:creationId xmlns:p14="http://schemas.microsoft.com/office/powerpoint/2010/main" val="301701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3BD28-B983-7CDC-5DA0-FA7E55C3872D}"/>
              </a:ext>
            </a:extLst>
          </p:cNvPr>
          <p:cNvSpPr>
            <a:spLocks noGrp="1"/>
          </p:cNvSpPr>
          <p:nvPr>
            <p:ph type="title"/>
          </p:nvPr>
        </p:nvSpPr>
        <p:spPr/>
        <p:txBody>
          <a:bodyPr>
            <a:normAutofit/>
          </a:bodyPr>
          <a:lstStyle/>
          <a:p>
            <a:r>
              <a:rPr lang="en-US" dirty="0"/>
              <a:t>From </a:t>
            </a:r>
            <a:br>
              <a:rPr lang="en-US" dirty="0"/>
            </a:br>
            <a:r>
              <a:rPr lang="en-US" sz="2200" i="1" dirty="0"/>
              <a:t>https://www.allaboutcircuits.com/tools/l-match-impedance-matching-circuits/</a:t>
            </a:r>
            <a:endParaRPr lang="en-US" sz="2200" dirty="0"/>
          </a:p>
        </p:txBody>
      </p:sp>
      <p:sp>
        <p:nvSpPr>
          <p:cNvPr id="3" name="Content Placeholder 2">
            <a:extLst>
              <a:ext uri="{FF2B5EF4-FFF2-40B4-BE49-F238E27FC236}">
                <a16:creationId xmlns:a16="http://schemas.microsoft.com/office/drawing/2014/main" id="{EBA3D3AF-5EA5-0B03-B753-C64A2F5F60BB}"/>
              </a:ext>
            </a:extLst>
          </p:cNvPr>
          <p:cNvSpPr>
            <a:spLocks noGrp="1"/>
          </p:cNvSpPr>
          <p:nvPr>
            <p:ph idx="1"/>
          </p:nvPr>
        </p:nvSpPr>
        <p:spPr/>
        <p:txBody>
          <a:bodyPr/>
          <a:lstStyle/>
          <a:p>
            <a:r>
              <a:rPr lang="en-US" dirty="0"/>
              <a:t>Antenna  2000 +jJ450 Ohm</a:t>
            </a:r>
          </a:p>
          <a:p>
            <a:r>
              <a:rPr lang="en-US" dirty="0"/>
              <a:t>Cable 75 Ohm</a:t>
            </a:r>
          </a:p>
          <a:p>
            <a:endParaRPr lang="en-US" dirty="0"/>
          </a:p>
          <a:p>
            <a:r>
              <a:rPr lang="en-US" dirty="0"/>
              <a:t>L = 0.0001 H</a:t>
            </a:r>
          </a:p>
          <a:p>
            <a:pPr marL="457200" lvl="1" indent="0">
              <a:buNone/>
            </a:pPr>
            <a:r>
              <a:rPr lang="en-US" dirty="0"/>
              <a:t>100 </a:t>
            </a:r>
            <a:r>
              <a:rPr lang="en-US" dirty="0" err="1"/>
              <a:t>uH</a:t>
            </a:r>
            <a:endParaRPr lang="en-US" dirty="0"/>
          </a:p>
          <a:p>
            <a:pPr marL="457200" lvl="1" indent="0">
              <a:buNone/>
            </a:pPr>
            <a:endParaRPr lang="en-US" dirty="0"/>
          </a:p>
          <a:p>
            <a:r>
              <a:rPr lang="en-US" dirty="0"/>
              <a:t>C = 8.69e-10 F</a:t>
            </a:r>
          </a:p>
          <a:p>
            <a:pPr marL="457200" lvl="1" indent="0">
              <a:buNone/>
            </a:pPr>
            <a:r>
              <a:rPr lang="en-US" dirty="0"/>
              <a:t>700 pF</a:t>
            </a:r>
          </a:p>
        </p:txBody>
      </p:sp>
      <p:pic>
        <p:nvPicPr>
          <p:cNvPr id="7" name="Picture 6">
            <a:extLst>
              <a:ext uri="{FF2B5EF4-FFF2-40B4-BE49-F238E27FC236}">
                <a16:creationId xmlns:a16="http://schemas.microsoft.com/office/drawing/2014/main" id="{94608859-DE5A-3CDF-74FA-1092FE0A77DB}"/>
              </a:ext>
            </a:extLst>
          </p:cNvPr>
          <p:cNvPicPr>
            <a:picLocks noChangeAspect="1"/>
          </p:cNvPicPr>
          <p:nvPr/>
        </p:nvPicPr>
        <p:blipFill rotWithShape="1">
          <a:blip r:embed="rId3"/>
          <a:srcRect l="17945" t="6671" r="38982" b="17329"/>
          <a:stretch/>
        </p:blipFill>
        <p:spPr>
          <a:xfrm>
            <a:off x="6904619" y="1776907"/>
            <a:ext cx="4633232" cy="4715968"/>
          </a:xfrm>
          <a:prstGeom prst="rect">
            <a:avLst/>
          </a:prstGeom>
        </p:spPr>
      </p:pic>
    </p:spTree>
    <p:extLst>
      <p:ext uri="{BB962C8B-B14F-4D97-AF65-F5344CB8AC3E}">
        <p14:creationId xmlns:p14="http://schemas.microsoft.com/office/powerpoint/2010/main" val="3832452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27885-8D01-2C50-B32F-1B0F0251FED5}"/>
              </a:ext>
            </a:extLst>
          </p:cNvPr>
          <p:cNvSpPr>
            <a:spLocks noGrp="1"/>
          </p:cNvSpPr>
          <p:nvPr>
            <p:ph type="title"/>
          </p:nvPr>
        </p:nvSpPr>
        <p:spPr/>
        <p:txBody>
          <a:bodyPr/>
          <a:lstStyle/>
          <a:p>
            <a:endParaRPr lang="en-US"/>
          </a:p>
        </p:txBody>
      </p:sp>
      <p:pic>
        <p:nvPicPr>
          <p:cNvPr id="13" name="Content Placeholder 12" descr="A picture containing text, indoor, floor&#10;&#10;Description automatically generated">
            <a:extLst>
              <a:ext uri="{FF2B5EF4-FFF2-40B4-BE49-F238E27FC236}">
                <a16:creationId xmlns:a16="http://schemas.microsoft.com/office/drawing/2014/main" id="{41679AAC-BBA7-75C5-78CD-EE92669CD1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2776" y="1000102"/>
            <a:ext cx="6902481" cy="5176861"/>
          </a:xfrm>
        </p:spPr>
      </p:pic>
    </p:spTree>
    <p:extLst>
      <p:ext uri="{BB962C8B-B14F-4D97-AF65-F5344CB8AC3E}">
        <p14:creationId xmlns:p14="http://schemas.microsoft.com/office/powerpoint/2010/main" val="3566832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9F6D1-8CC2-EF49-EA5F-02D86130340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E71B69-DB01-00B9-8D5C-4EDDB7CC730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E6929EF-CD47-72D0-E8B1-86249B75A9C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21005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43A6-1163-5835-8CE9-284F5DB745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B5EE41-1503-0285-CE12-B3D24FECF72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F214093-5D18-9D5D-E465-7E64AC6F331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12741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31AAC-23AC-B4EC-62CB-D58624243206}"/>
              </a:ext>
            </a:extLst>
          </p:cNvPr>
          <p:cNvSpPr>
            <a:spLocks noGrp="1"/>
          </p:cNvSpPr>
          <p:nvPr>
            <p:ph type="title"/>
          </p:nvPr>
        </p:nvSpPr>
        <p:spPr/>
        <p:txBody>
          <a:bodyPr/>
          <a:lstStyle/>
          <a:p>
            <a:r>
              <a:rPr lang="en-US" dirty="0"/>
              <a:t>Online Sources</a:t>
            </a:r>
          </a:p>
        </p:txBody>
      </p:sp>
      <p:sp>
        <p:nvSpPr>
          <p:cNvPr id="3" name="Content Placeholder 2">
            <a:extLst>
              <a:ext uri="{FF2B5EF4-FFF2-40B4-BE49-F238E27FC236}">
                <a16:creationId xmlns:a16="http://schemas.microsoft.com/office/drawing/2014/main" id="{5A88A36C-46F8-80EF-A5CC-5DF1B1CD478B}"/>
              </a:ext>
            </a:extLst>
          </p:cNvPr>
          <p:cNvSpPr>
            <a:spLocks noGrp="1"/>
          </p:cNvSpPr>
          <p:nvPr>
            <p:ph idx="1"/>
          </p:nvPr>
        </p:nvSpPr>
        <p:spPr/>
        <p:txBody>
          <a:bodyPr/>
          <a:lstStyle/>
          <a:p>
            <a:r>
              <a:rPr lang="en-US" sz="2000" dirty="0">
                <a:hlinkClick r:id="rId2"/>
              </a:rPr>
              <a:t>https://www.allaboutcircuits.com/tools/l-match-impedance-matching-circuits/</a:t>
            </a:r>
            <a:endParaRPr lang="en-US" sz="2000" dirty="0"/>
          </a:p>
          <a:p>
            <a:endParaRPr lang="en-US" dirty="0"/>
          </a:p>
          <a:p>
            <a:r>
              <a:rPr lang="en-US" sz="2000" dirty="0"/>
              <a:t>https://eng.libretexts.org/Bookshelves/Electrical_Engineering/Electronics/Microwave_and_RF_Design_III_-_Networks_(Steer)/06%3A_Chapter_6/6.4%3A_The_L_Matching_Network</a:t>
            </a:r>
          </a:p>
        </p:txBody>
      </p:sp>
    </p:spTree>
    <p:extLst>
      <p:ext uri="{BB962C8B-B14F-4D97-AF65-F5344CB8AC3E}">
        <p14:creationId xmlns:p14="http://schemas.microsoft.com/office/powerpoint/2010/main" val="879047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1128</Words>
  <Application>Microsoft Office PowerPoint</Application>
  <PresentationFormat>Widescreen</PresentationFormat>
  <Paragraphs>138</Paragraphs>
  <Slides>19</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Roboto</vt:lpstr>
      <vt:lpstr>Office Theme</vt:lpstr>
      <vt:lpstr>May 8, 2023</vt:lpstr>
      <vt:lpstr>Toshiba Satellite circa 2007</vt:lpstr>
      <vt:lpstr>Upgrades</vt:lpstr>
      <vt:lpstr>GhostSpectra SuperLite</vt:lpstr>
      <vt:lpstr>Ghost Spectra SuperLite</vt:lpstr>
      <vt:lpstr>Installation</vt:lpstr>
      <vt:lpstr>Drivers</vt:lpstr>
      <vt:lpstr>Bench Laptop</vt:lpstr>
      <vt:lpstr>PowerPoint Presentation</vt:lpstr>
      <vt:lpstr>L – Matching </vt:lpstr>
      <vt:lpstr>MFJ 949</vt:lpstr>
      <vt:lpstr>L-Matching Networks</vt:lpstr>
      <vt:lpstr>PowerPoint Presentation</vt:lpstr>
      <vt:lpstr>From  https://www.allaboutcircuits.com/tools/l-match-impedance-matching-circuits/</vt:lpstr>
      <vt:lpstr>From  https://www.allaboutcircuits.com/tools/l-match-impedance-matching-circuits/</vt:lpstr>
      <vt:lpstr>PowerPoint Presentation</vt:lpstr>
      <vt:lpstr>PowerPoint Presentation</vt:lpstr>
      <vt:lpstr>PowerPoint Presentation</vt:lpstr>
      <vt:lpstr>Online 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May 8, 2023</dc:title>
  <dc:creator>Peter h</dc:creator>
  <cp:lastModifiedBy>Peter h</cp:lastModifiedBy>
  <cp:revision>5</cp:revision>
  <dcterms:created xsi:type="dcterms:W3CDTF">2023-05-02T15:43:17Z</dcterms:created>
  <dcterms:modified xsi:type="dcterms:W3CDTF">2023-05-08T19:55:04Z</dcterms:modified>
</cp:coreProperties>
</file>