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comments/comment2.xml" ContentType="application/vnd.openxmlformats-officedocument.presentationml.comments+xml"/>
  <Override PartName="/ppt/notesSlides/notesSlide27.xml" ContentType="application/vnd.openxmlformats-officedocument.presentationml.notesSlide+xml"/>
  <Override PartName="/ppt/comments/comment3.xml" ContentType="application/vnd.openxmlformats-officedocument.presentationml.comments+xml"/>
  <Override PartName="/ppt/notesSlides/notesSlide28.xml" ContentType="application/vnd.openxmlformats-officedocument.presentationml.notesSlide+xml"/>
  <Override PartName="/ppt/comments/comment4.xml" ContentType="application/vnd.openxmlformats-officedocument.presentationml.comments+xml"/>
  <Override PartName="/ppt/notesSlides/notesSlide29.xml" ContentType="application/vnd.openxmlformats-officedocument.presentationml.notesSlide+xml"/>
  <Override PartName="/ppt/comments/comment5.xml" ContentType="application/vnd.openxmlformats-officedocument.presentationml.comments+xml"/>
  <Override PartName="/ppt/notesSlides/notesSlide30.xml" ContentType="application/vnd.openxmlformats-officedocument.presentationml.notesSlide+xml"/>
  <Override PartName="/ppt/comments/comment6.xml" ContentType="application/vnd.openxmlformats-officedocument.presentationml.comments+xml"/>
  <Override PartName="/ppt/notesSlides/notesSlide31.xml" ContentType="application/vnd.openxmlformats-officedocument.presentationml.notesSlide+xml"/>
  <Override PartName="/ppt/comments/comment7.xml" ContentType="application/vnd.openxmlformats-officedocument.presentationml.comments+xml"/>
  <Override PartName="/ppt/notesSlides/notesSlide32.xml" ContentType="application/vnd.openxmlformats-officedocument.presentationml.notesSlide+xml"/>
  <Override PartName="/ppt/comments/comment8.xml" ContentType="application/vnd.openxmlformats-officedocument.presentationml.comments+xml"/>
  <Override PartName="/ppt/notesSlides/notesSlide33.xml" ContentType="application/vnd.openxmlformats-officedocument.presentationml.notesSlide+xml"/>
  <Override PartName="/ppt/comments/comment9.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10.xml" ContentType="application/vnd.openxmlformats-officedocument.presentationml.comments+xml"/>
  <Override PartName="/ppt/notesSlides/notesSlide39.xml" ContentType="application/vnd.openxmlformats-officedocument.presentationml.notesSlide+xml"/>
  <Override PartName="/ppt/comments/comment11.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comment12.xml" ContentType="application/vnd.openxmlformats-officedocument.presentationml.comment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3.xml" ContentType="application/vnd.openxmlformats-officedocument.presentationml.comments+xml"/>
  <Override PartName="/ppt/notesSlides/notesSlide44.xml" ContentType="application/vnd.openxmlformats-officedocument.presentationml.notesSlide+xml"/>
  <Override PartName="/ppt/comments/comment14.xml" ContentType="application/vnd.openxmlformats-officedocument.presentationml.comment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15.xml" ContentType="application/vnd.openxmlformats-officedocument.presentationml.comments+xml"/>
  <Override PartName="/ppt/notesSlides/notesSlide48.xml" ContentType="application/vnd.openxmlformats-officedocument.presentationml.notesSlide+xml"/>
  <Override PartName="/ppt/comments/comment16.xml" ContentType="application/vnd.openxmlformats-officedocument.presentationml.comment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omments/comment17.xml" ContentType="application/vnd.openxmlformats-officedocument.presentationml.comments+xml"/>
  <Override PartName="/ppt/notesSlides/notesSlide52.xml" ContentType="application/vnd.openxmlformats-officedocument.presentationml.notesSlide+xml"/>
  <Override PartName="/ppt/comments/comment18.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5143500" type="screen16x9"/>
  <p:notesSz cx="6858000" cy="9144000"/>
  <p:embeddedFontLst>
    <p:embeddedFont>
      <p:font typeface="Calibri" panose="020F0502020204030204" pitchFamily="34" charset="0"/>
      <p:regular r:id="rId66"/>
      <p:bold r:id="rId67"/>
      <p:italic r:id="rId68"/>
      <p:boldItalic r:id="rId69"/>
    </p:embeddedFont>
    <p:embeddedFont>
      <p:font typeface="Nunito" pitchFamily="2" charset="0"/>
      <p:regular r:id="rId70"/>
      <p:bold r:id="rId71"/>
      <p:italic r:id="rId72"/>
      <p:boldItalic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4" roundtripDataSignature="AMtx7mjxG6jW3x3jYYeKatkK+UzefGe5j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carc k3pzn" initials="" lastIdx="18" clrIdx="0"/>
  <p:cmAuthor id="1" name="Matt Warnock" initials="" lastIdx="1" clrIdx="1"/>
  <p:cmAuthor id="2" name="Brent Gadberry" initials=""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customschemas.google.com/relationships/presentationmetadata" Target="meta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2-28T20:32:09.901" idx="1">
    <p:pos x="2018" y="184"/>
    <p:text>I believe this should be changed to a slide that shows only the essential directories. Something along the lines of /, /root, /home, /tmp. and /etc. The slide as is would be good for an advanced section at the end of the course. -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8"/>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1-12-28T20:38:05.307" idx="2">
    <p:pos x="516" y="1669"/>
    <p:text>I've updated the text for /boot and /home to what I feel would be cleared to a student. Dave, KC3MKC
Also I believe this section should be moved to an advanced section of the slide. Dave, KC3MKC
I updated the /bin entry to be more student friendly.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1-12-28T20:42:30.758" idx="3">
    <p:pos x="6000" y="0"/>
    <p:text>Updated the /media entry to what I felt would be clearer to students. Updated /opt to be more specific and why it exists. Dropped the PID section and added it to the /proc details.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M"/>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21-12-28T20:48:27.824" idx="4">
    <p:pos x="6000" y="0"/>
    <p:text>Added (admin) to the /root entry to remind the student what the root account is.
Cleaned up the details for /sbin.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Q"/>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0" dt="2021-12-28T20:51:36.775" idx="5">
    <p:pos x="6000" y="0"/>
    <p:text>Simplified the details for /usr.
Added some clarity to /var.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4"/>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10-25T01:42:49.976" idx="1">
    <p:pos x="516" y="1620"/>
    <p:text>This is a bit dated. i think modern distros use /dev/sda, sdb, etc.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C4"/>
      </p:ext>
    </p:extLst>
  </p:cm>
  <p:cm authorId="0" dt="2021-12-28T20:53:45.808" idx="6">
    <p:pos x="6000" y="0"/>
    <p:text>Changed up details for /dev/hda, hdc.
Simplified the /deb/null entry.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w"/>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0" dt="2021-12-28T20:57:44.123" idx="7">
    <p:pos x="6000" y="0"/>
    <p:text>Updated the fstab entry
Updated the hosts entry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s"/>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0" dt="2021-12-28T21:01:07.233" idx="8">
    <p:pos x="6000" y="0"/>
    <p:text>Updated /etc/motd
Updated /etc/password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k"/>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0" dt="2021-12-28T21:04:02.128" idx="9">
    <p:pos x="6000" y="0"/>
    <p:text>Updated /usr/include
Updated /usr/sbin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E"/>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0" dt="2021-12-28T21:19:54.492" idx="10">
    <p:pos x="6000" y="0"/>
    <p:text>Tweaked some details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o"/>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0" dt="2021-12-28T21:21:53.565" idx="11">
    <p:pos x="6000" y="0"/>
    <p:text>Added some more examples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DM"/>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0" dt="2021-12-28T21:30:18.449" idx="12">
    <p:pos x="6000" y="0"/>
    <p:text>Updated some of the text and added another example.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g"/>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0" dt="2021-12-28T21:28:31.695" idx="13">
    <p:pos x="6000" y="0"/>
    <p:text>Updated shutdown examples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U"/>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0" dt="2021-12-28T21:31:57.531" idx="14">
    <p:pos x="6000" y="0"/>
    <p:text>Updated the phrasing to makes things clearer.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DE"/>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0" dt="2021-12-28T21:34:06.795" idx="15">
    <p:pos x="6000" y="0"/>
    <p:text>Updated the description and added an example.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DA"/>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0" dt="2021-12-28T21:35:44.376" idx="16">
    <p:pos x="6000" y="0"/>
    <p:text>Cleaned up some of the description and formatting.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C8"/>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0" dt="2021-12-28T21:37:19.311" idx="17">
    <p:pos x="6000" y="0"/>
    <p:text>Updated some of the text and removed mention of vi. No newbie should suffer that editor.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Xc"/>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2" dt="2021-12-29T18:30:19.793" idx="2">
    <p:pos x="6000" y="0"/>
    <p:text>This link is a good resource on how to write a basic Bash script.  We could just mention that you can string commands together to run programs or move data, etc.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I"/>
      </p:ext>
    </p:extLst>
  </p:cm>
  <p:cm authorId="2" dt="2021-12-29T18:31:12.091" idx="1">
    <p:pos x="6000" y="0"/>
    <p:text>Agree that we don't want to say too much about scripting.</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pDI"/>
      </p:ext>
    </p:extLst>
  </p:cm>
  <p:cm authorId="0" dt="2021-12-29T18:31:12.091" idx="18">
    <p:pos x="6000" y="0"/>
    <p:text>I would suggest dropping this, moving it to its own course or at least to the end of the slides.
Dave, KC3MKC</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VolKUYA"/>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For the SD card, speed matters.  Also, if you plan to make an image copy note that imagers copy the whole card, not just the used space.  You alway need a SD card at least as big as the physical media you copied.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You will have to add a file to the SD card to give network access if you don’t use a monitor.  The file, wpa_supplicant.conf, is added to the SD card after you’ve written the OS image.  We’ll talk about this more later.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We’ll go through this for you now and refer you to the Recipe sheet and the many great online resources.  A google search on “raspberry pi OS” will take you to the Raspberry Pi Foundation web pages which details the steps.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9" name="Google Shape;23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Talk about this here.  Describe it, or redraw on whiteboard.  Explain why you need it.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Note that Raspberry PI OS is typical.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Important to note that there are two definitions to the term ‘root’. The first being the ‘root directory’ or ‘/’ which is the first level of the file system hierarchy.</a:t>
            </a:r>
            <a:endParaRPr/>
          </a:p>
          <a:p>
            <a:pPr marL="0" lvl="0" indent="0" algn="l" rtl="0">
              <a:lnSpc>
                <a:spcPct val="100000"/>
              </a:lnSpc>
              <a:spcBef>
                <a:spcPts val="0"/>
              </a:spcBef>
              <a:spcAft>
                <a:spcPts val="0"/>
              </a:spcAft>
              <a:buSzPts val="1100"/>
              <a:buNone/>
            </a:pPr>
            <a:r>
              <a:rPr lang="en"/>
              <a:t>The second definition of ‘root’ is the user. The ‘root user’ serves as the user with unlimited power and access. Use of the ‘root user’ should only be used for system maintenance (add/removing programs, modifying system config files, etc.) and should NEVER be used as your day to day login.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 user ‘root’ has  special directory ‘/root’ that contains all of its important files.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Similarly, each individual user has their own directory to store their files. Regular users’ directories are under the ‘/home’ directory. For example, the default user ‘pi’ (supplied by RaspianOS) has a home directory at ‘/home/pi’. Under this directory you should find additional directories such as “Documents”, “Downloads”, “Desktop”, “Music”, and “Videos”.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Let’s go through this and mention some of the important directories and files.  This will not be exhaustive but it will be exhausting, but it is good to hear this at least once.  This information is easily found on-line if you want to review or need to better understand the Linux file structure.</a:t>
            </a:r>
            <a:endParaRPr/>
          </a:p>
          <a:p>
            <a:pPr marL="0" lvl="0" indent="0" algn="l" rtl="0">
              <a:lnSpc>
                <a:spcPct val="100000"/>
              </a:lnSpc>
              <a:spcBef>
                <a:spcPts val="0"/>
              </a:spcBef>
              <a:spcAft>
                <a:spcPts val="0"/>
              </a:spcAft>
              <a:buSzPts val="1100"/>
              <a:buNone/>
            </a:pPr>
            <a:r>
              <a:rPr lang="en"/>
              <a:t>INSTRUCTOR NOTE: Try to not simply read this off the screen but paraphrase what each directory does.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Of these directories, only ‘/etc’ and ‘/home’ will be used on a regular basis, with ‘/home’ being the most prevalent. As mentioned earlier, ‘/home’ contains sub-directories with one for each user defined to the system.</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 ‘/etc’ directory and sub-directories are for system configuration and specific program configuration. Files in these directories should only be modified for specific reasons and as directed. Failure to properly configure these files may result in an unbootable system!</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When you insert a USB memory stick or drive, the OS will generally automatically ‘mount’ the device and attach the devices file system to its own. It will create a temporary directory in ‘/media’ and connect the two file systems.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For example, if you have a USB flash drive with a directory /mystuff, when you insert the USB flash drive the OS will create a temporary directory under /media and make a connection. Therefore you end up with something similar to ‘/media/USBDrive/mystuff’.  You can access anything on the flash drive, read from, write to, delete. It acts like part of the system’s file system (because it is!). When you are finished, you MUST ‘umount’ (unmount) or ‘eject’ the flash drive. This will allow the OS to complete the writing to the device and detach it from the file system.  If you look in the ‘/media’ directory again, you will see the USBDrive directory is gone.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‘/mnt’ is generally used for network attached storage devices.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Unless specifically instructed to do so, there is no reason to be modifying anything in these directories.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Again, unless specifically instructed to do so, there is no reason to be modifying anything in these directories.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Likewise…...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2" name="Google Shape;36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These files are generally created automatically during system creation or the booting process. Unless specifically instructed, leave them alone.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Likewise….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Note, the /etc//passwd does, in fact, contain user passwords. But before  you get all excited, they are ENCRYPTED, and cannot be decrypted.  Best to leave them alone so you don’t accidentally make it impossible for yourself or someone else (mostly YOU) to log in.</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Move along, nothing to see here…..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Review what these mean and discuss the three-bit format used.  You may need to explain it to those who’ve never seen it before .  Then explain the chmod command.</a:t>
            </a:r>
            <a:endParaRPr/>
          </a:p>
          <a:p>
            <a:pPr marL="0" lvl="0" indent="0" algn="l" rtl="0">
              <a:lnSpc>
                <a:spcPct val="100000"/>
              </a:lnSpc>
              <a:spcBef>
                <a:spcPts val="0"/>
              </a:spcBef>
              <a:spcAft>
                <a:spcPts val="0"/>
              </a:spcAft>
              <a:buSzPts val="1100"/>
              <a:buNone/>
            </a:pPr>
            <a:r>
              <a:rPr lang="en"/>
              <a:t>Explain that you may have to change a file’s permissions to do something with it.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We can do three things to a file.  We can read it.  We can write to it (or over-write it). And we can execute it (a program for example). We need to tell the system what people are allowed to do with it. This is done using ‘permissions’. You can have ‘read’, ‘write’ and/or ‘execute’ permissions.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Additionally, we can tell the system WHO can use the file.  There are again, three groups.  You (the owner), members of your ‘group’ (discussed later, maybe) and everyone else.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You need to tell the system WHO can do WHAT. For example, if you write a script (a program) you may decide that YOU can read, write and execute it, your GROUP can read and execute it, and EVERYONE is prevented from reading it, writing or over-writing it and executing it.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(NOTE: I guess this is where we need to explain the rwxrwxrwx mess…...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Review what these mean and discuss the three-bit format used.  You may need to explain it to those who’ve never seen it before .  Then explain the chmod command.</a:t>
            </a:r>
            <a:endParaRPr/>
          </a:p>
          <a:p>
            <a:pPr marL="0" lvl="0" indent="0" algn="l" rtl="0">
              <a:lnSpc>
                <a:spcPct val="100000"/>
              </a:lnSpc>
              <a:spcBef>
                <a:spcPts val="0"/>
              </a:spcBef>
              <a:spcAft>
                <a:spcPts val="0"/>
              </a:spcAft>
              <a:buSzPts val="1100"/>
              <a:buNone/>
            </a:pPr>
            <a:r>
              <a:rPr lang="en"/>
              <a:t>Explain that you may have to change a file’s permissions to do something with it.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2" name="Google Shape;40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These are just examples of commands.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6" name="Google Shape;42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0" name="Google Shape;440;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Many times you will not have permission to run certain commands or change certain files.  Sudo gives you that power.</a:t>
            </a:r>
            <a:endParaRPr/>
          </a:p>
          <a:p>
            <a:pPr marL="0" lvl="0" indent="0" algn="l" rtl="0">
              <a:lnSpc>
                <a:spcPct val="100000"/>
              </a:lnSpc>
              <a:spcBef>
                <a:spcPts val="0"/>
              </a:spcBef>
              <a:spcAft>
                <a:spcPts val="0"/>
              </a:spcAft>
              <a:buSzPts val="1100"/>
              <a:buNone/>
            </a:pPr>
            <a:r>
              <a:rPr lang="en"/>
              <a:t>You may not be able to edit or save the file config.cnfg.  Trying to save the file config.cnfg gives an error since this may bsafe a system file.  If you run nano using sudo, you can now save the file.  Be cautious however, with great power comes great potential to cause mischief.</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11a3e893b2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11a3e893b2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5" name="Google Shape;455;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2" name="Google Shape;462;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6" name="Google Shape;476;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3" name="Google Shape;483;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0" name="Google Shape;490;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7" name="Google Shape;497;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Mounting lets you access the drive.  DMSG tells what it is assigned to…….</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3" name="Google Shape;513;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1" name="Google Shape;521;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9" name="Google Shape;529;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7" name="Google Shape;537;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119dc6464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4" name="Google Shape;544;g119dc64648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119dc64648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1" name="Google Shape;551;g119dc64648c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119dc64648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8" name="Google Shape;558;g119dc64648c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5" name="Google Shape;565;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Some are more out of the box than others. Motioneye is an OS so you just install it on the SD card.  OpenMediaVault runs on the Pi OS but if you are playing with a radioberry board, you will need to download and compile it.  Fortunately, this is very easy and steps are published.</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4" name="Google Shape;574;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1" name="Google Shape;581;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Very slow on newer versions.  According the BlueJ developers, this is due to the Raspberry Pi developers not fulling integrating BlueJ into the modern OS.</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9" name="Google Shape;589;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7" name="Google Shape;597;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5" name="Google Shape;605;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61"/>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61"/>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61"/>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61"/>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 name="Google Shape;14;p61"/>
          <p:cNvGrpSpPr/>
          <p:nvPr/>
        </p:nvGrpSpPr>
        <p:grpSpPr>
          <a:xfrm>
            <a:off x="255200" y="592"/>
            <a:ext cx="2250363" cy="1044300"/>
            <a:chOff x="255200" y="592"/>
            <a:chExt cx="2250363" cy="1044300"/>
          </a:xfrm>
        </p:grpSpPr>
        <p:sp>
          <p:nvSpPr>
            <p:cNvPr id="15" name="Google Shape;15;p61"/>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61"/>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61"/>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 name="Google Shape;18;p61"/>
          <p:cNvGrpSpPr/>
          <p:nvPr/>
        </p:nvGrpSpPr>
        <p:grpSpPr>
          <a:xfrm>
            <a:off x="905395" y="592"/>
            <a:ext cx="2250363" cy="1044300"/>
            <a:chOff x="905395" y="592"/>
            <a:chExt cx="2250363" cy="1044300"/>
          </a:xfrm>
        </p:grpSpPr>
        <p:sp>
          <p:nvSpPr>
            <p:cNvPr id="19" name="Google Shape;19;p61"/>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61"/>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61"/>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 name="Google Shape;22;p61"/>
          <p:cNvGrpSpPr/>
          <p:nvPr/>
        </p:nvGrpSpPr>
        <p:grpSpPr>
          <a:xfrm>
            <a:off x="7057468" y="5088"/>
            <a:ext cx="1851281" cy="752108"/>
            <a:chOff x="6917201" y="0"/>
            <a:chExt cx="2227776" cy="863400"/>
          </a:xfrm>
        </p:grpSpPr>
        <p:sp>
          <p:nvSpPr>
            <p:cNvPr id="23" name="Google Shape;23;p6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6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6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 name="Google Shape;26;p61"/>
          <p:cNvGrpSpPr/>
          <p:nvPr/>
        </p:nvGrpSpPr>
        <p:grpSpPr>
          <a:xfrm>
            <a:off x="6553032" y="4217852"/>
            <a:ext cx="2389067" cy="925737"/>
            <a:chOff x="6917201" y="0"/>
            <a:chExt cx="2227776" cy="863400"/>
          </a:xfrm>
        </p:grpSpPr>
        <p:sp>
          <p:nvSpPr>
            <p:cNvPr id="27" name="Google Shape;27;p61"/>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61"/>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61"/>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 name="Google Shape;30;p61"/>
          <p:cNvGrpSpPr/>
          <p:nvPr/>
        </p:nvGrpSpPr>
        <p:grpSpPr>
          <a:xfrm>
            <a:off x="199149" y="4055652"/>
            <a:ext cx="2795413" cy="1083308"/>
            <a:chOff x="6917201" y="0"/>
            <a:chExt cx="2227776" cy="863400"/>
          </a:xfrm>
        </p:grpSpPr>
        <p:sp>
          <p:nvSpPr>
            <p:cNvPr id="31" name="Google Shape;31;p61"/>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61"/>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61"/>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 name="Google Shape;34;p61"/>
          <p:cNvSpPr txBox="1">
            <a:spLocks noGrp="1"/>
          </p:cNvSpPr>
          <p:nvPr>
            <p:ph type="ctrTitle"/>
          </p:nvPr>
        </p:nvSpPr>
        <p:spPr>
          <a:xfrm>
            <a:off x="1858703" y="1822833"/>
            <a:ext cx="5361300" cy="14481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35" name="Google Shape;35;p61"/>
          <p:cNvSpPr txBox="1">
            <a:spLocks noGrp="1"/>
          </p:cNvSpPr>
          <p:nvPr>
            <p:ph type="subTitle" idx="1"/>
          </p:nvPr>
        </p:nvSpPr>
        <p:spPr>
          <a:xfrm>
            <a:off x="1858700" y="3413158"/>
            <a:ext cx="5361300" cy="52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6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37"/>
        <p:cNvGrpSpPr/>
        <p:nvPr/>
      </p:nvGrpSpPr>
      <p:grpSpPr>
        <a:xfrm>
          <a:off x="0" y="0"/>
          <a:ext cx="0" cy="0"/>
          <a:chOff x="0" y="0"/>
          <a:chExt cx="0" cy="0"/>
        </a:xfrm>
      </p:grpSpPr>
      <p:sp>
        <p:nvSpPr>
          <p:cNvPr id="38" name="Google Shape;38;p62"/>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62"/>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62"/>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6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42" name="Google Shape;42;p62"/>
          <p:cNvSpPr txBox="1">
            <a:spLocks noGrp="1"/>
          </p:cNvSpPr>
          <p:nvPr>
            <p:ph type="body" idx="1"/>
          </p:nvPr>
        </p:nvSpPr>
        <p:spPr>
          <a:xfrm>
            <a:off x="819150" y="1990725"/>
            <a:ext cx="3686100" cy="24480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43" name="Google Shape;43;p62"/>
          <p:cNvSpPr txBox="1">
            <a:spLocks noGrp="1"/>
          </p:cNvSpPr>
          <p:nvPr>
            <p:ph type="body" idx="2"/>
          </p:nvPr>
        </p:nvSpPr>
        <p:spPr>
          <a:xfrm>
            <a:off x="4638675" y="1990725"/>
            <a:ext cx="3686100" cy="24480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44" name="Google Shape;44;p6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5"/>
        <p:cNvGrpSpPr/>
        <p:nvPr/>
      </p:nvGrpSpPr>
      <p:grpSpPr>
        <a:xfrm>
          <a:off x="0" y="0"/>
          <a:ext cx="0" cy="0"/>
          <a:chOff x="0" y="0"/>
          <a:chExt cx="0" cy="0"/>
        </a:xfrm>
      </p:grpSpPr>
      <p:sp>
        <p:nvSpPr>
          <p:cNvPr id="46" name="Google Shape;46;p63"/>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63"/>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63"/>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6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50" name="Google Shape;50;p63"/>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51" name="Google Shape;51;p6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52"/>
        <p:cNvGrpSpPr/>
        <p:nvPr/>
      </p:nvGrpSpPr>
      <p:grpSpPr>
        <a:xfrm>
          <a:off x="0" y="0"/>
          <a:ext cx="0" cy="0"/>
          <a:chOff x="0" y="0"/>
          <a:chExt cx="0" cy="0"/>
        </a:xfrm>
      </p:grpSpPr>
      <p:sp>
        <p:nvSpPr>
          <p:cNvPr id="53" name="Google Shape;53;p64"/>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4" name="Google Shape;54;p64"/>
          <p:cNvGrpSpPr/>
          <p:nvPr/>
        </p:nvGrpSpPr>
        <p:grpSpPr>
          <a:xfrm>
            <a:off x="5594191" y="3961115"/>
            <a:ext cx="2910144" cy="1182340"/>
            <a:chOff x="6917201" y="0"/>
            <a:chExt cx="2227776" cy="863400"/>
          </a:xfrm>
        </p:grpSpPr>
        <p:sp>
          <p:nvSpPr>
            <p:cNvPr id="55" name="Google Shape;55;p64"/>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64"/>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64"/>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8" name="Google Shape;58;p64"/>
          <p:cNvGrpSpPr/>
          <p:nvPr/>
        </p:nvGrpSpPr>
        <p:grpSpPr>
          <a:xfrm>
            <a:off x="199149" y="2"/>
            <a:ext cx="2795413" cy="1083308"/>
            <a:chOff x="6917201" y="0"/>
            <a:chExt cx="2227776" cy="863400"/>
          </a:xfrm>
        </p:grpSpPr>
        <p:sp>
          <p:nvSpPr>
            <p:cNvPr id="59" name="Google Shape;59;p64"/>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64"/>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64"/>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2" name="Google Shape;62;p64"/>
          <p:cNvSpPr txBox="1">
            <a:spLocks noGrp="1"/>
          </p:cNvSpPr>
          <p:nvPr>
            <p:ph type="title"/>
          </p:nvPr>
        </p:nvSpPr>
        <p:spPr>
          <a:xfrm>
            <a:off x="1888684" y="1746100"/>
            <a:ext cx="5377500" cy="16461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dk2"/>
              </a:buClr>
              <a:buSzPts val="3200"/>
              <a:buNone/>
              <a:defRPr sz="3200">
                <a:solidFill>
                  <a:schemeClr val="dk2"/>
                </a:solidFill>
              </a:defRPr>
            </a:lvl1pPr>
            <a:lvl2pPr lvl="1" algn="ctr">
              <a:lnSpc>
                <a:spcPct val="100000"/>
              </a:lnSpc>
              <a:spcBef>
                <a:spcPts val="0"/>
              </a:spcBef>
              <a:spcAft>
                <a:spcPts val="0"/>
              </a:spcAft>
              <a:buClr>
                <a:schemeClr val="dk2"/>
              </a:buClr>
              <a:buSzPts val="3200"/>
              <a:buNone/>
              <a:defRPr sz="3200">
                <a:solidFill>
                  <a:schemeClr val="dk2"/>
                </a:solidFill>
              </a:defRPr>
            </a:lvl2pPr>
            <a:lvl3pPr lvl="2" algn="ctr">
              <a:lnSpc>
                <a:spcPct val="100000"/>
              </a:lnSpc>
              <a:spcBef>
                <a:spcPts val="0"/>
              </a:spcBef>
              <a:spcAft>
                <a:spcPts val="0"/>
              </a:spcAft>
              <a:buClr>
                <a:schemeClr val="dk2"/>
              </a:buClr>
              <a:buSzPts val="3200"/>
              <a:buNone/>
              <a:defRPr sz="3200">
                <a:solidFill>
                  <a:schemeClr val="dk2"/>
                </a:solidFill>
              </a:defRPr>
            </a:lvl3pPr>
            <a:lvl4pPr lvl="3" algn="ctr">
              <a:lnSpc>
                <a:spcPct val="100000"/>
              </a:lnSpc>
              <a:spcBef>
                <a:spcPts val="0"/>
              </a:spcBef>
              <a:spcAft>
                <a:spcPts val="0"/>
              </a:spcAft>
              <a:buClr>
                <a:schemeClr val="dk2"/>
              </a:buClr>
              <a:buSzPts val="3200"/>
              <a:buNone/>
              <a:defRPr sz="3200">
                <a:solidFill>
                  <a:schemeClr val="dk2"/>
                </a:solidFill>
              </a:defRPr>
            </a:lvl4pPr>
            <a:lvl5pPr lvl="4" algn="ctr">
              <a:lnSpc>
                <a:spcPct val="100000"/>
              </a:lnSpc>
              <a:spcBef>
                <a:spcPts val="0"/>
              </a:spcBef>
              <a:spcAft>
                <a:spcPts val="0"/>
              </a:spcAft>
              <a:buClr>
                <a:schemeClr val="dk2"/>
              </a:buClr>
              <a:buSzPts val="3200"/>
              <a:buNone/>
              <a:defRPr sz="3200">
                <a:solidFill>
                  <a:schemeClr val="dk2"/>
                </a:solidFill>
              </a:defRPr>
            </a:lvl5pPr>
            <a:lvl6pPr lvl="5" algn="ctr">
              <a:lnSpc>
                <a:spcPct val="100000"/>
              </a:lnSpc>
              <a:spcBef>
                <a:spcPts val="0"/>
              </a:spcBef>
              <a:spcAft>
                <a:spcPts val="0"/>
              </a:spcAft>
              <a:buClr>
                <a:schemeClr val="dk2"/>
              </a:buClr>
              <a:buSzPts val="3200"/>
              <a:buNone/>
              <a:defRPr sz="3200">
                <a:solidFill>
                  <a:schemeClr val="dk2"/>
                </a:solidFill>
              </a:defRPr>
            </a:lvl6pPr>
            <a:lvl7pPr lvl="6" algn="ctr">
              <a:lnSpc>
                <a:spcPct val="100000"/>
              </a:lnSpc>
              <a:spcBef>
                <a:spcPts val="0"/>
              </a:spcBef>
              <a:spcAft>
                <a:spcPts val="0"/>
              </a:spcAft>
              <a:buClr>
                <a:schemeClr val="dk2"/>
              </a:buClr>
              <a:buSzPts val="3200"/>
              <a:buNone/>
              <a:defRPr sz="3200">
                <a:solidFill>
                  <a:schemeClr val="dk2"/>
                </a:solidFill>
              </a:defRPr>
            </a:lvl7pPr>
            <a:lvl8pPr lvl="7" algn="ctr">
              <a:lnSpc>
                <a:spcPct val="100000"/>
              </a:lnSpc>
              <a:spcBef>
                <a:spcPts val="0"/>
              </a:spcBef>
              <a:spcAft>
                <a:spcPts val="0"/>
              </a:spcAft>
              <a:buClr>
                <a:schemeClr val="dk2"/>
              </a:buClr>
              <a:buSzPts val="3200"/>
              <a:buNone/>
              <a:defRPr sz="3200">
                <a:solidFill>
                  <a:schemeClr val="dk2"/>
                </a:solidFill>
              </a:defRPr>
            </a:lvl8pPr>
            <a:lvl9pPr lvl="8" algn="ctr">
              <a:lnSpc>
                <a:spcPct val="100000"/>
              </a:lnSpc>
              <a:spcBef>
                <a:spcPts val="0"/>
              </a:spcBef>
              <a:spcAft>
                <a:spcPts val="0"/>
              </a:spcAft>
              <a:buClr>
                <a:schemeClr val="dk2"/>
              </a:buClr>
              <a:buSzPts val="3200"/>
              <a:buNone/>
              <a:defRPr sz="3200">
                <a:solidFill>
                  <a:schemeClr val="dk2"/>
                </a:solidFill>
              </a:defRPr>
            </a:lvl9pPr>
          </a:lstStyle>
          <a:p>
            <a:endParaRPr/>
          </a:p>
        </p:txBody>
      </p:sp>
      <p:sp>
        <p:nvSpPr>
          <p:cNvPr id="63" name="Google Shape;63;p6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6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6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69" name="Google Shape;69;p6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6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66"/>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66"/>
          <p:cNvSpPr txBox="1">
            <a:spLocks noGrp="1"/>
          </p:cNvSpPr>
          <p:nvPr>
            <p:ph type="title"/>
          </p:nvPr>
        </p:nvSpPr>
        <p:spPr>
          <a:xfrm>
            <a:off x="819150" y="845600"/>
            <a:ext cx="3709200" cy="1383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75" name="Google Shape;75;p66"/>
          <p:cNvSpPr txBox="1">
            <a:spLocks noGrp="1"/>
          </p:cNvSpPr>
          <p:nvPr>
            <p:ph type="body" idx="1"/>
          </p:nvPr>
        </p:nvSpPr>
        <p:spPr>
          <a:xfrm>
            <a:off x="830700" y="2319050"/>
            <a:ext cx="3709200" cy="21198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76" name="Google Shape;76;p6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67"/>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67"/>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0" name="Google Shape;80;p67"/>
          <p:cNvGrpSpPr/>
          <p:nvPr/>
        </p:nvGrpSpPr>
        <p:grpSpPr>
          <a:xfrm>
            <a:off x="255991" y="-118"/>
            <a:ext cx="2251347" cy="1043408"/>
            <a:chOff x="3961956" y="4383950"/>
            <a:chExt cx="1160548" cy="548700"/>
          </a:xfrm>
        </p:grpSpPr>
        <p:sp>
          <p:nvSpPr>
            <p:cNvPr id="81" name="Google Shape;81;p67"/>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67"/>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67"/>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4" name="Google Shape;84;p6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5" name="Google Shape;85;p67"/>
          <p:cNvGrpSpPr/>
          <p:nvPr/>
        </p:nvGrpSpPr>
        <p:grpSpPr>
          <a:xfrm>
            <a:off x="34934" y="4522125"/>
            <a:ext cx="1593305" cy="617072"/>
            <a:chOff x="6917201" y="0"/>
            <a:chExt cx="2227776" cy="863400"/>
          </a:xfrm>
        </p:grpSpPr>
        <p:sp>
          <p:nvSpPr>
            <p:cNvPr id="86" name="Google Shape;86;p67"/>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67"/>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67"/>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 name="Google Shape;89;p67"/>
          <p:cNvGrpSpPr/>
          <p:nvPr/>
        </p:nvGrpSpPr>
        <p:grpSpPr>
          <a:xfrm>
            <a:off x="5886353" y="1243"/>
            <a:ext cx="3257454" cy="1261514"/>
            <a:chOff x="6917201" y="0"/>
            <a:chExt cx="2227776" cy="863400"/>
          </a:xfrm>
        </p:grpSpPr>
        <p:sp>
          <p:nvSpPr>
            <p:cNvPr id="90" name="Google Shape;90;p67"/>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67"/>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67"/>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3" name="Google Shape;93;p67"/>
          <p:cNvSpPr txBox="1">
            <a:spLocks noGrp="1"/>
          </p:cNvSpPr>
          <p:nvPr>
            <p:ph type="title"/>
          </p:nvPr>
        </p:nvSpPr>
        <p:spPr>
          <a:xfrm>
            <a:off x="1393929" y="1301146"/>
            <a:ext cx="6366900" cy="2539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94" name="Google Shape;94;p6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68"/>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68"/>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6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68"/>
          <p:cNvSpPr txBox="1">
            <a:spLocks noGrp="1"/>
          </p:cNvSpPr>
          <p:nvPr>
            <p:ph type="title"/>
          </p:nvPr>
        </p:nvSpPr>
        <p:spPr>
          <a:xfrm>
            <a:off x="819150" y="845600"/>
            <a:ext cx="6424200" cy="705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0" name="Google Shape;100;p68"/>
          <p:cNvSpPr txBox="1">
            <a:spLocks noGrp="1"/>
          </p:cNvSpPr>
          <p:nvPr>
            <p:ph type="subTitle" idx="1"/>
          </p:nvPr>
        </p:nvSpPr>
        <p:spPr>
          <a:xfrm>
            <a:off x="819150" y="1550700"/>
            <a:ext cx="5859900" cy="39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1600"/>
              <a:buNone/>
              <a:defRPr sz="1600">
                <a:solidFill>
                  <a:schemeClr val="lt1"/>
                </a:solidFill>
              </a:defRPr>
            </a:lvl1pPr>
            <a:lvl2pPr lvl="1" algn="l">
              <a:lnSpc>
                <a:spcPct val="100000"/>
              </a:lnSpc>
              <a:spcBef>
                <a:spcPts val="0"/>
              </a:spcBef>
              <a:spcAft>
                <a:spcPts val="0"/>
              </a:spcAft>
              <a:buClr>
                <a:schemeClr val="lt1"/>
              </a:buClr>
              <a:buSzPts val="1600"/>
              <a:buNone/>
              <a:defRPr sz="1600">
                <a:solidFill>
                  <a:schemeClr val="lt1"/>
                </a:solidFill>
              </a:defRPr>
            </a:lvl2pPr>
            <a:lvl3pPr lvl="2" algn="l">
              <a:lnSpc>
                <a:spcPct val="100000"/>
              </a:lnSpc>
              <a:spcBef>
                <a:spcPts val="0"/>
              </a:spcBef>
              <a:spcAft>
                <a:spcPts val="0"/>
              </a:spcAft>
              <a:buClr>
                <a:schemeClr val="lt1"/>
              </a:buClr>
              <a:buSzPts val="1600"/>
              <a:buNone/>
              <a:defRPr sz="1600">
                <a:solidFill>
                  <a:schemeClr val="lt1"/>
                </a:solidFill>
              </a:defRPr>
            </a:lvl3pPr>
            <a:lvl4pPr lvl="3" algn="l">
              <a:lnSpc>
                <a:spcPct val="100000"/>
              </a:lnSpc>
              <a:spcBef>
                <a:spcPts val="0"/>
              </a:spcBef>
              <a:spcAft>
                <a:spcPts val="0"/>
              </a:spcAft>
              <a:buClr>
                <a:schemeClr val="lt1"/>
              </a:buClr>
              <a:buSzPts val="1600"/>
              <a:buNone/>
              <a:defRPr sz="1600">
                <a:solidFill>
                  <a:schemeClr val="lt1"/>
                </a:solidFill>
              </a:defRPr>
            </a:lvl4pPr>
            <a:lvl5pPr lvl="4" algn="l">
              <a:lnSpc>
                <a:spcPct val="100000"/>
              </a:lnSpc>
              <a:spcBef>
                <a:spcPts val="0"/>
              </a:spcBef>
              <a:spcAft>
                <a:spcPts val="0"/>
              </a:spcAft>
              <a:buClr>
                <a:schemeClr val="lt1"/>
              </a:buClr>
              <a:buSzPts val="1600"/>
              <a:buNone/>
              <a:defRPr sz="1600">
                <a:solidFill>
                  <a:schemeClr val="lt1"/>
                </a:solidFill>
              </a:defRPr>
            </a:lvl5pPr>
            <a:lvl6pPr lvl="5" algn="l">
              <a:lnSpc>
                <a:spcPct val="100000"/>
              </a:lnSpc>
              <a:spcBef>
                <a:spcPts val="0"/>
              </a:spcBef>
              <a:spcAft>
                <a:spcPts val="0"/>
              </a:spcAft>
              <a:buClr>
                <a:schemeClr val="lt1"/>
              </a:buClr>
              <a:buSzPts val="1600"/>
              <a:buNone/>
              <a:defRPr sz="1600">
                <a:solidFill>
                  <a:schemeClr val="lt1"/>
                </a:solidFill>
              </a:defRPr>
            </a:lvl6pPr>
            <a:lvl7pPr lvl="6" algn="l">
              <a:lnSpc>
                <a:spcPct val="100000"/>
              </a:lnSpc>
              <a:spcBef>
                <a:spcPts val="0"/>
              </a:spcBef>
              <a:spcAft>
                <a:spcPts val="0"/>
              </a:spcAft>
              <a:buClr>
                <a:schemeClr val="lt1"/>
              </a:buClr>
              <a:buSzPts val="1600"/>
              <a:buNone/>
              <a:defRPr sz="1600">
                <a:solidFill>
                  <a:schemeClr val="lt1"/>
                </a:solidFill>
              </a:defRPr>
            </a:lvl7pPr>
            <a:lvl8pPr lvl="7" algn="l">
              <a:lnSpc>
                <a:spcPct val="100000"/>
              </a:lnSpc>
              <a:spcBef>
                <a:spcPts val="0"/>
              </a:spcBef>
              <a:spcAft>
                <a:spcPts val="0"/>
              </a:spcAft>
              <a:buClr>
                <a:schemeClr val="lt1"/>
              </a:buClr>
              <a:buSzPts val="1600"/>
              <a:buNone/>
              <a:defRPr sz="1600">
                <a:solidFill>
                  <a:schemeClr val="lt1"/>
                </a:solidFill>
              </a:defRPr>
            </a:lvl8pPr>
            <a:lvl9pPr lvl="8" algn="l">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68"/>
          <p:cNvSpPr txBox="1">
            <a:spLocks noGrp="1"/>
          </p:cNvSpPr>
          <p:nvPr>
            <p:ph type="body" idx="2"/>
          </p:nvPr>
        </p:nvSpPr>
        <p:spPr>
          <a:xfrm>
            <a:off x="819150" y="2467050"/>
            <a:ext cx="5859900" cy="20955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102" name="Google Shape;102;p6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69"/>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69"/>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6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69"/>
          <p:cNvSpPr txBox="1">
            <a:spLocks noGrp="1"/>
          </p:cNvSpPr>
          <p:nvPr>
            <p:ph type="body" idx="1"/>
          </p:nvPr>
        </p:nvSpPr>
        <p:spPr>
          <a:xfrm>
            <a:off x="328025" y="4163500"/>
            <a:ext cx="7415100" cy="605100"/>
          </a:xfrm>
          <a:prstGeom prst="rect">
            <a:avLst/>
          </a:prstGeom>
          <a:noFill/>
          <a:ln>
            <a:noFill/>
          </a:ln>
        </p:spPr>
        <p:txBody>
          <a:bodyPr spcFirstLastPara="1" wrap="square" lIns="91425" tIns="91425" rIns="91425" bIns="91425" anchor="b" anchorCtr="0">
            <a:normAutofit/>
          </a:bodyPr>
          <a:lstStyle>
            <a:lvl1pPr marL="457200" lvl="0" indent="-228600" algn="l">
              <a:lnSpc>
                <a:spcPct val="100000"/>
              </a:lnSpc>
              <a:spcBef>
                <a:spcPts val="0"/>
              </a:spcBef>
              <a:spcAft>
                <a:spcPts val="0"/>
              </a:spcAft>
              <a:buSzPts val="1300"/>
              <a:buNone/>
              <a:defRPr/>
            </a:lvl1pPr>
          </a:lstStyle>
          <a:p>
            <a:endParaRPr/>
          </a:p>
        </p:txBody>
      </p:sp>
      <p:sp>
        <p:nvSpPr>
          <p:cNvPr id="108" name="Google Shape;108;p6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70"/>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1" name="Google Shape;111;p70"/>
          <p:cNvGrpSpPr/>
          <p:nvPr/>
        </p:nvGrpSpPr>
        <p:grpSpPr>
          <a:xfrm>
            <a:off x="5959222" y="4119576"/>
            <a:ext cx="2520951" cy="1024165"/>
            <a:chOff x="6917201" y="0"/>
            <a:chExt cx="2227776" cy="863400"/>
          </a:xfrm>
        </p:grpSpPr>
        <p:sp>
          <p:nvSpPr>
            <p:cNvPr id="112" name="Google Shape;112;p70"/>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70"/>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70"/>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5" name="Google Shape;115;p70"/>
          <p:cNvGrpSpPr/>
          <p:nvPr/>
        </p:nvGrpSpPr>
        <p:grpSpPr>
          <a:xfrm>
            <a:off x="199149" y="2"/>
            <a:ext cx="2795413" cy="1083308"/>
            <a:chOff x="6917201" y="0"/>
            <a:chExt cx="2227776" cy="863400"/>
          </a:xfrm>
        </p:grpSpPr>
        <p:sp>
          <p:nvSpPr>
            <p:cNvPr id="116" name="Google Shape;116;p70"/>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70"/>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70"/>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19" name="Google Shape;119;p70"/>
          <p:cNvSpPr txBox="1">
            <a:spLocks noGrp="1"/>
          </p:cNvSpPr>
          <p:nvPr>
            <p:ph type="title" hasCustomPrompt="1"/>
          </p:nvPr>
        </p:nvSpPr>
        <p:spPr>
          <a:xfrm>
            <a:off x="1385850" y="1383850"/>
            <a:ext cx="6372300" cy="13797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dk2"/>
              </a:buClr>
              <a:buSzPts val="8600"/>
              <a:buNone/>
              <a:defRPr sz="8600">
                <a:solidFill>
                  <a:schemeClr val="dk2"/>
                </a:solidFill>
              </a:defRPr>
            </a:lvl1pPr>
            <a:lvl2pPr lvl="1" algn="ctr">
              <a:lnSpc>
                <a:spcPct val="100000"/>
              </a:lnSpc>
              <a:spcBef>
                <a:spcPts val="0"/>
              </a:spcBef>
              <a:spcAft>
                <a:spcPts val="0"/>
              </a:spcAft>
              <a:buClr>
                <a:schemeClr val="dk2"/>
              </a:buClr>
              <a:buSzPts val="8600"/>
              <a:buNone/>
              <a:defRPr sz="8600">
                <a:solidFill>
                  <a:schemeClr val="dk2"/>
                </a:solidFill>
              </a:defRPr>
            </a:lvl2pPr>
            <a:lvl3pPr lvl="2" algn="ctr">
              <a:lnSpc>
                <a:spcPct val="100000"/>
              </a:lnSpc>
              <a:spcBef>
                <a:spcPts val="0"/>
              </a:spcBef>
              <a:spcAft>
                <a:spcPts val="0"/>
              </a:spcAft>
              <a:buClr>
                <a:schemeClr val="dk2"/>
              </a:buClr>
              <a:buSzPts val="8600"/>
              <a:buNone/>
              <a:defRPr sz="8600">
                <a:solidFill>
                  <a:schemeClr val="dk2"/>
                </a:solidFill>
              </a:defRPr>
            </a:lvl3pPr>
            <a:lvl4pPr lvl="3" algn="ctr">
              <a:lnSpc>
                <a:spcPct val="100000"/>
              </a:lnSpc>
              <a:spcBef>
                <a:spcPts val="0"/>
              </a:spcBef>
              <a:spcAft>
                <a:spcPts val="0"/>
              </a:spcAft>
              <a:buClr>
                <a:schemeClr val="dk2"/>
              </a:buClr>
              <a:buSzPts val="8600"/>
              <a:buNone/>
              <a:defRPr sz="8600">
                <a:solidFill>
                  <a:schemeClr val="dk2"/>
                </a:solidFill>
              </a:defRPr>
            </a:lvl4pPr>
            <a:lvl5pPr lvl="4" algn="ctr">
              <a:lnSpc>
                <a:spcPct val="100000"/>
              </a:lnSpc>
              <a:spcBef>
                <a:spcPts val="0"/>
              </a:spcBef>
              <a:spcAft>
                <a:spcPts val="0"/>
              </a:spcAft>
              <a:buClr>
                <a:schemeClr val="dk2"/>
              </a:buClr>
              <a:buSzPts val="8600"/>
              <a:buNone/>
              <a:defRPr sz="8600">
                <a:solidFill>
                  <a:schemeClr val="dk2"/>
                </a:solidFill>
              </a:defRPr>
            </a:lvl5pPr>
            <a:lvl6pPr lvl="5" algn="ctr">
              <a:lnSpc>
                <a:spcPct val="100000"/>
              </a:lnSpc>
              <a:spcBef>
                <a:spcPts val="0"/>
              </a:spcBef>
              <a:spcAft>
                <a:spcPts val="0"/>
              </a:spcAft>
              <a:buClr>
                <a:schemeClr val="dk2"/>
              </a:buClr>
              <a:buSzPts val="8600"/>
              <a:buNone/>
              <a:defRPr sz="8600">
                <a:solidFill>
                  <a:schemeClr val="dk2"/>
                </a:solidFill>
              </a:defRPr>
            </a:lvl6pPr>
            <a:lvl7pPr lvl="6" algn="ctr">
              <a:lnSpc>
                <a:spcPct val="100000"/>
              </a:lnSpc>
              <a:spcBef>
                <a:spcPts val="0"/>
              </a:spcBef>
              <a:spcAft>
                <a:spcPts val="0"/>
              </a:spcAft>
              <a:buClr>
                <a:schemeClr val="dk2"/>
              </a:buClr>
              <a:buSzPts val="8600"/>
              <a:buNone/>
              <a:defRPr sz="8600">
                <a:solidFill>
                  <a:schemeClr val="dk2"/>
                </a:solidFill>
              </a:defRPr>
            </a:lvl7pPr>
            <a:lvl8pPr lvl="7" algn="ctr">
              <a:lnSpc>
                <a:spcPct val="100000"/>
              </a:lnSpc>
              <a:spcBef>
                <a:spcPts val="0"/>
              </a:spcBef>
              <a:spcAft>
                <a:spcPts val="0"/>
              </a:spcAft>
              <a:buClr>
                <a:schemeClr val="dk2"/>
              </a:buClr>
              <a:buSzPts val="8600"/>
              <a:buNone/>
              <a:defRPr sz="8600">
                <a:solidFill>
                  <a:schemeClr val="dk2"/>
                </a:solidFill>
              </a:defRPr>
            </a:lvl8pPr>
            <a:lvl9pPr lvl="8" algn="ctr">
              <a:lnSpc>
                <a:spcPct val="100000"/>
              </a:lnSpc>
              <a:spcBef>
                <a:spcPts val="0"/>
              </a:spcBef>
              <a:spcAft>
                <a:spcPts val="0"/>
              </a:spcAft>
              <a:buClr>
                <a:schemeClr val="dk2"/>
              </a:buClr>
              <a:buSzPts val="8600"/>
              <a:buNone/>
              <a:defRPr sz="8600">
                <a:solidFill>
                  <a:schemeClr val="dk2"/>
                </a:solidFill>
              </a:defRPr>
            </a:lvl9pPr>
          </a:lstStyle>
          <a:p>
            <a:r>
              <a:t>xx%</a:t>
            </a:r>
          </a:p>
        </p:txBody>
      </p:sp>
      <p:sp>
        <p:nvSpPr>
          <p:cNvPr id="120" name="Google Shape;120;p70"/>
          <p:cNvSpPr txBox="1">
            <a:spLocks noGrp="1"/>
          </p:cNvSpPr>
          <p:nvPr>
            <p:ph type="body" idx="1"/>
          </p:nvPr>
        </p:nvSpPr>
        <p:spPr>
          <a:xfrm>
            <a:off x="1385850" y="2863850"/>
            <a:ext cx="6372300" cy="641100"/>
          </a:xfrm>
          <a:prstGeom prst="rect">
            <a:avLst/>
          </a:prstGeom>
          <a:noFill/>
          <a:ln>
            <a:noFill/>
          </a:ln>
        </p:spPr>
        <p:txBody>
          <a:bodyPr spcFirstLastPara="1" wrap="square" lIns="91425" tIns="91425" rIns="91425" bIns="91425" anchor="t" anchorCtr="0">
            <a:normAutofit/>
          </a:bodyPr>
          <a:lstStyle>
            <a:lvl1pPr marL="457200" lvl="0" indent="-311150" algn="ctr">
              <a:lnSpc>
                <a:spcPct val="115000"/>
              </a:lnSpc>
              <a:spcBef>
                <a:spcPts val="0"/>
              </a:spcBef>
              <a:spcAft>
                <a:spcPts val="0"/>
              </a:spcAft>
              <a:buSzPts val="1300"/>
              <a:buChar char="●"/>
              <a:defRPr/>
            </a:lvl1pPr>
            <a:lvl2pPr marL="914400" lvl="1" indent="-298450" algn="ctr">
              <a:lnSpc>
                <a:spcPct val="115000"/>
              </a:lnSpc>
              <a:spcBef>
                <a:spcPts val="0"/>
              </a:spcBef>
              <a:spcAft>
                <a:spcPts val="0"/>
              </a:spcAft>
              <a:buSzPts val="1100"/>
              <a:buChar char="○"/>
              <a:defRPr/>
            </a:lvl2pPr>
            <a:lvl3pPr marL="1371600" lvl="2" indent="-298450" algn="ctr">
              <a:lnSpc>
                <a:spcPct val="115000"/>
              </a:lnSpc>
              <a:spcBef>
                <a:spcPts val="0"/>
              </a:spcBef>
              <a:spcAft>
                <a:spcPts val="0"/>
              </a:spcAft>
              <a:buSzPts val="1100"/>
              <a:buChar char="■"/>
              <a:defRPr/>
            </a:lvl3pPr>
            <a:lvl4pPr marL="1828800" lvl="3" indent="-298450" algn="ctr">
              <a:lnSpc>
                <a:spcPct val="115000"/>
              </a:lnSpc>
              <a:spcBef>
                <a:spcPts val="0"/>
              </a:spcBef>
              <a:spcAft>
                <a:spcPts val="0"/>
              </a:spcAft>
              <a:buSzPts val="1100"/>
              <a:buChar char="●"/>
              <a:defRPr/>
            </a:lvl4pPr>
            <a:lvl5pPr marL="2286000" lvl="4" indent="-298450" algn="ctr">
              <a:lnSpc>
                <a:spcPct val="115000"/>
              </a:lnSpc>
              <a:spcBef>
                <a:spcPts val="0"/>
              </a:spcBef>
              <a:spcAft>
                <a:spcPts val="0"/>
              </a:spcAft>
              <a:buSzPts val="1100"/>
              <a:buChar char="○"/>
              <a:defRPr/>
            </a:lvl5pPr>
            <a:lvl6pPr marL="2743200" lvl="5" indent="-298450" algn="ctr">
              <a:lnSpc>
                <a:spcPct val="115000"/>
              </a:lnSpc>
              <a:spcBef>
                <a:spcPts val="0"/>
              </a:spcBef>
              <a:spcAft>
                <a:spcPts val="0"/>
              </a:spcAft>
              <a:buSzPts val="1100"/>
              <a:buChar char="■"/>
              <a:defRPr/>
            </a:lvl6pPr>
            <a:lvl7pPr marL="3200400" lvl="6" indent="-298450" algn="ctr">
              <a:lnSpc>
                <a:spcPct val="115000"/>
              </a:lnSpc>
              <a:spcBef>
                <a:spcPts val="0"/>
              </a:spcBef>
              <a:spcAft>
                <a:spcPts val="0"/>
              </a:spcAft>
              <a:buSzPts val="1100"/>
              <a:buChar char="●"/>
              <a:defRPr/>
            </a:lvl7pPr>
            <a:lvl8pPr marL="3657600" lvl="7" indent="-298450" algn="ctr">
              <a:lnSpc>
                <a:spcPct val="115000"/>
              </a:lnSpc>
              <a:spcBef>
                <a:spcPts val="0"/>
              </a:spcBef>
              <a:spcAft>
                <a:spcPts val="0"/>
              </a:spcAft>
              <a:buSzPts val="1100"/>
              <a:buChar char="○"/>
              <a:defRPr/>
            </a:lvl8pPr>
            <a:lvl9pPr marL="4114800" lvl="8" indent="-298450" algn="ctr">
              <a:lnSpc>
                <a:spcPct val="115000"/>
              </a:lnSpc>
              <a:spcBef>
                <a:spcPts val="0"/>
              </a:spcBef>
              <a:spcAft>
                <a:spcPts val="0"/>
              </a:spcAft>
              <a:buSzPts val="1100"/>
              <a:buChar char="■"/>
              <a:defRPr/>
            </a:lvl9pPr>
          </a:lstStyle>
          <a:p>
            <a:endParaRPr/>
          </a:p>
        </p:txBody>
      </p:sp>
      <p:sp>
        <p:nvSpPr>
          <p:cNvPr id="121" name="Google Shape;121;p7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7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6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1pPr>
            <a:lvl2pPr marR="0" lvl="1"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2pPr>
            <a:lvl3pPr marR="0" lvl="2"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3pPr>
            <a:lvl4pPr marR="0" lvl="3"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4pPr>
            <a:lvl5pPr marR="0" lvl="4"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5pPr>
            <a:lvl6pPr marR="0" lvl="5"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6pPr>
            <a:lvl7pPr marR="0" lvl="6"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7pPr>
            <a:lvl8pPr marR="0" lvl="7"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8pPr>
            <a:lvl9pPr marR="0" lvl="8" algn="l" rtl="0">
              <a:lnSpc>
                <a:spcPct val="100000"/>
              </a:lnSpc>
              <a:spcBef>
                <a:spcPts val="0"/>
              </a:spcBef>
              <a:spcAft>
                <a:spcPts val="0"/>
              </a:spcAft>
              <a:buClr>
                <a:schemeClr val="lt1"/>
              </a:buClr>
              <a:buSzPts val="2800"/>
              <a:buFont typeface="Nunito"/>
              <a:buNone/>
              <a:defRPr sz="2800" b="0" i="0" u="none" strike="noStrike" cap="none">
                <a:solidFill>
                  <a:schemeClr val="lt1"/>
                </a:solidFill>
                <a:latin typeface="Nunito"/>
                <a:ea typeface="Nunito"/>
                <a:cs typeface="Nunito"/>
                <a:sym typeface="Nunito"/>
              </a:defRPr>
            </a:lvl9pPr>
          </a:lstStyle>
          <a:p>
            <a:endParaRPr/>
          </a:p>
        </p:txBody>
      </p:sp>
      <p:sp>
        <p:nvSpPr>
          <p:cNvPr id="7" name="Google Shape;7;p60"/>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marR="0" lvl="0" indent="-311150" algn="l" rtl="0">
              <a:lnSpc>
                <a:spcPct val="115000"/>
              </a:lnSpc>
              <a:spcBef>
                <a:spcPts val="0"/>
              </a:spcBef>
              <a:spcAft>
                <a:spcPts val="0"/>
              </a:spcAft>
              <a:buClr>
                <a:schemeClr val="dk2"/>
              </a:buClr>
              <a:buSzPts val="1300"/>
              <a:buFont typeface="Calibri"/>
              <a:buChar char="●"/>
              <a:defRPr sz="1300" b="0" i="0" u="none" strike="noStrike" cap="none">
                <a:solidFill>
                  <a:schemeClr val="dk2"/>
                </a:solidFill>
                <a:latin typeface="Calibri"/>
                <a:ea typeface="Calibri"/>
                <a:cs typeface="Calibri"/>
                <a:sym typeface="Calibri"/>
              </a:defRPr>
            </a:lvl1pPr>
            <a:lvl2pPr marL="914400" marR="0" lvl="1"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2pPr>
            <a:lvl3pPr marL="1371600" marR="0" lvl="2"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3pPr>
            <a:lvl4pPr marL="1828800" marR="0" lvl="3"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4pPr>
            <a:lvl5pPr marL="2286000" marR="0" lvl="4"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5pPr>
            <a:lvl6pPr marL="2743200" marR="0" lvl="5"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6pPr>
            <a:lvl7pPr marL="3200400" marR="0" lvl="6"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7pPr>
            <a:lvl8pPr marL="3657600" marR="0" lvl="7"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8pPr>
            <a:lvl9pPr marL="4114800" marR="0" lvl="8" indent="-298450" algn="l" rtl="0">
              <a:lnSpc>
                <a:spcPct val="115000"/>
              </a:lnSpc>
              <a:spcBef>
                <a:spcPts val="0"/>
              </a:spcBef>
              <a:spcAft>
                <a:spcPts val="0"/>
              </a:spcAft>
              <a:buClr>
                <a:schemeClr val="dk2"/>
              </a:buClr>
              <a:buSzPts val="1100"/>
              <a:buFont typeface="Calibri"/>
              <a:buChar char="■"/>
              <a:defRPr sz="1100" b="0" i="0" u="none" strike="noStrike" cap="none">
                <a:solidFill>
                  <a:schemeClr val="dk2"/>
                </a:solidFill>
                <a:latin typeface="Calibri"/>
                <a:ea typeface="Calibri"/>
                <a:cs typeface="Calibri"/>
                <a:sym typeface="Calibri"/>
              </a:defRPr>
            </a:lvl9pPr>
          </a:lstStyle>
          <a:p>
            <a:endParaRPr/>
          </a:p>
        </p:txBody>
      </p:sp>
      <p:sp>
        <p:nvSpPr>
          <p:cNvPr id="8" name="Google Shape;8;p6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comments" Target="../comments/comment2.xml"/><Relationship Id="rId4" Type="http://schemas.openxmlformats.org/officeDocument/2006/relationships/hyperlink" Target="https://www.tecmint.com/linux-boot-proces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comments" Target="../comments/comment3.xml"/><Relationship Id="rId4" Type="http://schemas.openxmlformats.org/officeDocument/2006/relationships/hyperlink" Target="https://www.tecmint.com/how-to-mount-and-unmount-an-iso-image-in-linux/"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comments" Target="../comments/commen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comments" Target="../comments/comment5.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comments" Target="../comments/comment6.xml"/><Relationship Id="rId4" Type="http://schemas.openxmlformats.org/officeDocument/2006/relationships/hyperlink" Target="https://www.tecmint.com/category/bash-shel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comments" Target="../comments/commen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comments" Target="../comments/comment8.xml"/><Relationship Id="rId4" Type="http://schemas.openxmlformats.org/officeDocument/2006/relationships/hyperlink" Target="https://www.tecmint.com/protect-ssh-logins-with-ssh-motd-banner-messag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comments" Target="../comments/commen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hostinger.com/tutorials/linux-commands"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comments" Target="../comments/comment10.xml"/></Relationships>
</file>

<file path=ppt/slides/_rels/slide39.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comments" Target="../comments/comment14.xml"/><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comments" Target="../comments/comment17.xml"/></Relationships>
</file>

<file path=ppt/slides/_rels/slide52.xml.rels><?xml version="1.0" encoding="UTF-8" standalone="yes"?>
<Relationships xmlns="http://schemas.openxmlformats.org/package/2006/relationships"><Relationship Id="rId3" Type="http://schemas.openxmlformats.org/officeDocument/2006/relationships/hyperlink" Target="https://www.linux.com/training-tutorials/writing-simple-bash-script/"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comments" Target="../comments/commen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
          <p:cNvSpPr txBox="1">
            <a:spLocks noGrp="1"/>
          </p:cNvSpPr>
          <p:nvPr>
            <p:ph type="ctrTitle"/>
          </p:nvPr>
        </p:nvSpPr>
        <p:spPr>
          <a:xfrm>
            <a:off x="1858703" y="1822833"/>
            <a:ext cx="5361300" cy="14481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800"/>
              <a:buNone/>
            </a:pPr>
            <a:r>
              <a:rPr lang="en"/>
              <a:t>Linux and Raspberry Pi</a:t>
            </a:r>
            <a:endParaRPr/>
          </a:p>
        </p:txBody>
      </p:sp>
      <p:sp>
        <p:nvSpPr>
          <p:cNvPr id="129" name="Google Shape;129;p1"/>
          <p:cNvSpPr txBox="1">
            <a:spLocks noGrp="1"/>
          </p:cNvSpPr>
          <p:nvPr>
            <p:ph type="subTitle" idx="1"/>
          </p:nvPr>
        </p:nvSpPr>
        <p:spPr>
          <a:xfrm>
            <a:off x="1858700" y="3413158"/>
            <a:ext cx="5361300" cy="52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1600"/>
              <a:buNone/>
            </a:pPr>
            <a:r>
              <a:rPr lang="en"/>
              <a:t>An introduction in two parts</a:t>
            </a:r>
            <a:endParaRPr/>
          </a:p>
        </p:txBody>
      </p:sp>
      <p:pic>
        <p:nvPicPr>
          <p:cNvPr id="130" name="Google Shape;130;p1"/>
          <p:cNvPicPr preferRelativeResize="0"/>
          <p:nvPr/>
        </p:nvPicPr>
        <p:blipFill rotWithShape="1">
          <a:blip r:embed="rId3">
            <a:alphaModFix/>
          </a:blip>
          <a:srcRect/>
          <a:stretch/>
        </p:blipFill>
        <p:spPr>
          <a:xfrm>
            <a:off x="7660375" y="720500"/>
            <a:ext cx="1256594" cy="15180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Thanks to</a:t>
            </a:r>
            <a:endParaRPr/>
          </a:p>
        </p:txBody>
      </p:sp>
      <p:sp>
        <p:nvSpPr>
          <p:cNvPr id="136" name="Google Shape;136;p2"/>
          <p:cNvSpPr txBox="1">
            <a:spLocks noGrp="1"/>
          </p:cNvSpPr>
          <p:nvPr>
            <p:ph type="body" idx="1"/>
          </p:nvPr>
        </p:nvSpPr>
        <p:spPr>
          <a:xfrm>
            <a:off x="1627500" y="1990725"/>
            <a:ext cx="28776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2400">
                <a:solidFill>
                  <a:srgbClr val="000000"/>
                </a:solidFill>
                <a:latin typeface="Arial"/>
                <a:ea typeface="Arial"/>
                <a:cs typeface="Arial"/>
                <a:sym typeface="Arial"/>
              </a:rPr>
              <a:t>Dave, KC3MKC</a:t>
            </a:r>
            <a:endParaRPr sz="24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400">
                <a:solidFill>
                  <a:srgbClr val="000000"/>
                </a:solidFill>
                <a:latin typeface="Arial"/>
                <a:ea typeface="Arial"/>
                <a:cs typeface="Arial"/>
                <a:sym typeface="Arial"/>
              </a:rPr>
              <a:t>John, KC3FDL</a:t>
            </a:r>
            <a:endParaRPr sz="24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400">
                <a:solidFill>
                  <a:srgbClr val="000000"/>
                </a:solidFill>
                <a:latin typeface="Arial"/>
                <a:ea typeface="Arial"/>
                <a:cs typeface="Arial"/>
                <a:sym typeface="Arial"/>
              </a:rPr>
              <a:t>Nick, WT3O</a:t>
            </a:r>
            <a:endParaRPr sz="2400">
              <a:solidFill>
                <a:srgbClr val="000000"/>
              </a:solidFill>
              <a:latin typeface="Arial"/>
              <a:ea typeface="Arial"/>
              <a:cs typeface="Arial"/>
              <a:sym typeface="Arial"/>
            </a:endParaRPr>
          </a:p>
          <a:p>
            <a:pPr marL="0" lvl="0" indent="0" algn="l" rtl="0">
              <a:lnSpc>
                <a:spcPct val="115000"/>
              </a:lnSpc>
              <a:spcBef>
                <a:spcPts val="1200"/>
              </a:spcBef>
              <a:spcAft>
                <a:spcPts val="1200"/>
              </a:spcAft>
              <a:buSzPts val="1300"/>
              <a:buNone/>
            </a:pPr>
            <a:endParaRPr sz="2300"/>
          </a:p>
        </p:txBody>
      </p:sp>
      <p:sp>
        <p:nvSpPr>
          <p:cNvPr id="137" name="Google Shape;137;p2"/>
          <p:cNvSpPr txBox="1">
            <a:spLocks noGrp="1"/>
          </p:cNvSpPr>
          <p:nvPr>
            <p:ph type="body" idx="2"/>
          </p:nvPr>
        </p:nvSpPr>
        <p:spPr>
          <a:xfrm>
            <a:off x="4638675" y="1990725"/>
            <a:ext cx="39150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400">
                <a:solidFill>
                  <a:srgbClr val="000000"/>
                </a:solidFill>
                <a:latin typeface="Arial"/>
                <a:ea typeface="Arial"/>
                <a:cs typeface="Arial"/>
                <a:sym typeface="Arial"/>
              </a:rPr>
              <a:t>Matt, W3MDW</a:t>
            </a:r>
            <a:endParaRPr sz="24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400">
                <a:solidFill>
                  <a:srgbClr val="000000"/>
                </a:solidFill>
                <a:latin typeface="Arial"/>
                <a:ea typeface="Arial"/>
                <a:cs typeface="Arial"/>
                <a:sym typeface="Arial"/>
              </a:rPr>
              <a:t>Brent, KC3RUO</a:t>
            </a:r>
            <a:endParaRPr sz="24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400">
                <a:solidFill>
                  <a:srgbClr val="000000"/>
                </a:solidFill>
                <a:latin typeface="Arial"/>
                <a:ea typeface="Arial"/>
                <a:cs typeface="Arial"/>
                <a:sym typeface="Arial"/>
              </a:rPr>
              <a:t>Pete, WV3S</a:t>
            </a:r>
            <a:endParaRPr sz="2400">
              <a:solidFill>
                <a:srgbClr val="000000"/>
              </a:solidFill>
              <a:latin typeface="Arial"/>
              <a:ea typeface="Arial"/>
              <a:cs typeface="Arial"/>
              <a:sym typeface="Arial"/>
            </a:endParaRPr>
          </a:p>
          <a:p>
            <a:pPr marL="0" lvl="0" indent="0" algn="l" rtl="0">
              <a:lnSpc>
                <a:spcPct val="115000"/>
              </a:lnSpc>
              <a:spcBef>
                <a:spcPts val="1200"/>
              </a:spcBef>
              <a:spcAft>
                <a:spcPts val="1200"/>
              </a:spcAft>
              <a:buSzPts val="1300"/>
              <a:buNone/>
            </a:pPr>
            <a:endParaRPr>
              <a:solidFill>
                <a:srgbClr val="000000"/>
              </a:solidFill>
            </a:endParaRPr>
          </a:p>
        </p:txBody>
      </p:sp>
      <p:sp>
        <p:nvSpPr>
          <p:cNvPr id="138" name="Google Shape;138;p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Acknowledgements		</a:t>
            </a:r>
            <a:endParaRPr/>
          </a:p>
        </p:txBody>
      </p:sp>
      <p:sp>
        <p:nvSpPr>
          <p:cNvPr id="144" name="Google Shape;144;p3"/>
          <p:cNvSpPr txBox="1">
            <a:spLocks noGrp="1"/>
          </p:cNvSpPr>
          <p:nvPr>
            <p:ph type="body" idx="1"/>
          </p:nvPr>
        </p:nvSpPr>
        <p:spPr>
          <a:xfrm>
            <a:off x="819150" y="1596800"/>
            <a:ext cx="7794300" cy="2841900"/>
          </a:xfrm>
          <a:prstGeom prst="rect">
            <a:avLst/>
          </a:prstGeom>
          <a:noFill/>
          <a:ln>
            <a:noFill/>
          </a:ln>
        </p:spPr>
        <p:txBody>
          <a:bodyPr spcFirstLastPara="1" wrap="square" lIns="91425" tIns="91425" rIns="91425" bIns="91425" anchor="t" anchorCtr="0">
            <a:normAutofit fontScale="32500" lnSpcReduction="10000"/>
          </a:bodyPr>
          <a:lstStyle/>
          <a:p>
            <a:pPr marL="0" lvl="0" indent="0" algn="l" rtl="0">
              <a:lnSpc>
                <a:spcPct val="90000"/>
              </a:lnSpc>
              <a:spcBef>
                <a:spcPts val="0"/>
              </a:spcBef>
              <a:spcAft>
                <a:spcPts val="0"/>
              </a:spcAft>
              <a:buSzPct val="48396"/>
              <a:buNone/>
            </a:pPr>
            <a:r>
              <a:rPr lang="en" sz="8265">
                <a:solidFill>
                  <a:schemeClr val="lt1"/>
                </a:solidFill>
              </a:rPr>
              <a:t>Many sources are used and cited throughout the slides.</a:t>
            </a:r>
            <a:endParaRPr sz="8265">
              <a:solidFill>
                <a:schemeClr val="lt1"/>
              </a:solidFill>
            </a:endParaRPr>
          </a:p>
          <a:p>
            <a:pPr marL="0" lvl="0" indent="0" algn="l" rtl="0">
              <a:lnSpc>
                <a:spcPct val="90000"/>
              </a:lnSpc>
              <a:spcBef>
                <a:spcPts val="0"/>
              </a:spcBef>
              <a:spcAft>
                <a:spcPts val="0"/>
              </a:spcAft>
              <a:buSzPct val="48396"/>
              <a:buNone/>
            </a:pPr>
            <a:r>
              <a:rPr lang="en" sz="8265">
                <a:solidFill>
                  <a:schemeClr val="lt1"/>
                </a:solidFill>
              </a:rPr>
              <a:t>We make no claim to any material.  Any omission of citation is purely accidental.</a:t>
            </a:r>
            <a:endParaRPr sz="8265">
              <a:solidFill>
                <a:schemeClr val="lt1"/>
              </a:solidFill>
            </a:endParaRPr>
          </a:p>
          <a:p>
            <a:pPr marL="0" lvl="0" indent="0" algn="l" rtl="0">
              <a:lnSpc>
                <a:spcPct val="90000"/>
              </a:lnSpc>
              <a:spcBef>
                <a:spcPts val="0"/>
              </a:spcBef>
              <a:spcAft>
                <a:spcPts val="0"/>
              </a:spcAft>
              <a:buSzPct val="48396"/>
              <a:buNone/>
            </a:pPr>
            <a:r>
              <a:rPr lang="en" sz="8265">
                <a:solidFill>
                  <a:schemeClr val="lt1"/>
                </a:solidFill>
              </a:rPr>
              <a:t>Any and all copyrights for any used material are held by the originators.</a:t>
            </a:r>
            <a:endParaRPr sz="8265">
              <a:solidFill>
                <a:schemeClr val="lt1"/>
              </a:solidFill>
            </a:endParaRPr>
          </a:p>
          <a:p>
            <a:pPr marL="0" lvl="0" indent="0" algn="l" rtl="0">
              <a:lnSpc>
                <a:spcPct val="90000"/>
              </a:lnSpc>
              <a:spcBef>
                <a:spcPts val="0"/>
              </a:spcBef>
              <a:spcAft>
                <a:spcPts val="0"/>
              </a:spcAft>
              <a:buSzPct val="48396"/>
              <a:buNone/>
            </a:pPr>
            <a:r>
              <a:rPr lang="en" sz="8265">
                <a:solidFill>
                  <a:schemeClr val="lt1"/>
                </a:solidFill>
              </a:rPr>
              <a:t>This instantiation of material is copyright Carroll County Amateur Radio Club, Inc., except where other copyrights exist.</a:t>
            </a:r>
            <a:endParaRPr sz="8265">
              <a:solidFill>
                <a:schemeClr val="lt1"/>
              </a:solidFill>
              <a:latin typeface="Arial"/>
              <a:ea typeface="Arial"/>
              <a:cs typeface="Arial"/>
              <a:sym typeface="Arial"/>
            </a:endParaRPr>
          </a:p>
          <a:p>
            <a:pPr marL="457200" lvl="0" indent="-249239" algn="l" rtl="0">
              <a:lnSpc>
                <a:spcPct val="90000"/>
              </a:lnSpc>
              <a:spcBef>
                <a:spcPts val="0"/>
              </a:spcBef>
              <a:spcAft>
                <a:spcPts val="0"/>
              </a:spcAft>
              <a:buClr>
                <a:schemeClr val="dk1"/>
              </a:buClr>
              <a:buSzPct val="54350"/>
              <a:buChar char="●"/>
            </a:pPr>
            <a:r>
              <a:rPr lang="en" sz="2391">
                <a:solidFill>
                  <a:schemeClr val="dk1"/>
                </a:solidFill>
              </a:rPr>
              <a:t>Any and all copyrights for any used material are held by the originators.</a:t>
            </a:r>
            <a:endParaRPr sz="2391">
              <a:solidFill>
                <a:schemeClr val="dk1"/>
              </a:solidFill>
            </a:endParaRPr>
          </a:p>
          <a:p>
            <a:pPr marL="457200" lvl="0" indent="-249239" algn="l" rtl="0">
              <a:lnSpc>
                <a:spcPct val="90000"/>
              </a:lnSpc>
              <a:spcBef>
                <a:spcPts val="0"/>
              </a:spcBef>
              <a:spcAft>
                <a:spcPts val="0"/>
              </a:spcAft>
              <a:buClr>
                <a:schemeClr val="dk1"/>
              </a:buClr>
              <a:buSzPct val="54350"/>
              <a:buChar char="●"/>
            </a:pPr>
            <a:r>
              <a:rPr lang="en" sz="2391">
                <a:solidFill>
                  <a:schemeClr val="dk1"/>
                </a:solidFill>
              </a:rPr>
              <a:t>This instantiation of material is copyright Carroll County Amateur Radio Club, Inc., except where other copyrights exist.</a:t>
            </a:r>
            <a:endParaRPr sz="2391">
              <a:solidFill>
                <a:schemeClr val="dk1"/>
              </a:solidFill>
            </a:endParaRPr>
          </a:p>
          <a:p>
            <a:pPr marL="0" lvl="0" indent="0" algn="l" rtl="0">
              <a:lnSpc>
                <a:spcPct val="115000"/>
              </a:lnSpc>
              <a:spcBef>
                <a:spcPts val="0"/>
              </a:spcBef>
              <a:spcAft>
                <a:spcPts val="1200"/>
              </a:spcAft>
              <a:buSzPct val="307692"/>
              <a:buNone/>
            </a:pPr>
            <a:endParaRPr/>
          </a:p>
        </p:txBody>
      </p:sp>
      <p:sp>
        <p:nvSpPr>
          <p:cNvPr id="145" name="Google Shape;145;p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Agenda</a:t>
            </a:r>
            <a:endParaRPr/>
          </a:p>
        </p:txBody>
      </p:sp>
      <p:sp>
        <p:nvSpPr>
          <p:cNvPr id="151" name="Google Shape;151;p4"/>
          <p:cNvSpPr txBox="1">
            <a:spLocks noGrp="1"/>
          </p:cNvSpPr>
          <p:nvPr>
            <p:ph type="body" idx="1"/>
          </p:nvPr>
        </p:nvSpPr>
        <p:spPr>
          <a:xfrm>
            <a:off x="552725" y="1685925"/>
            <a:ext cx="7772100" cy="2448000"/>
          </a:xfrm>
          <a:prstGeom prst="rect">
            <a:avLst/>
          </a:prstGeom>
          <a:noFill/>
          <a:ln>
            <a:noFill/>
          </a:ln>
        </p:spPr>
        <p:txBody>
          <a:bodyPr spcFirstLastPara="1" wrap="square" lIns="91425" tIns="91425" rIns="91425" bIns="91425" anchor="t" anchorCtr="0">
            <a:normAutofit fontScale="55000" lnSpcReduction="10000"/>
          </a:bodyPr>
          <a:lstStyle/>
          <a:p>
            <a:pPr marL="0" lvl="0" indent="0" algn="l" rtl="0">
              <a:lnSpc>
                <a:spcPct val="115000"/>
              </a:lnSpc>
              <a:spcBef>
                <a:spcPts val="0"/>
              </a:spcBef>
              <a:spcAft>
                <a:spcPts val="0"/>
              </a:spcAft>
              <a:buSzPct val="45280"/>
              <a:buNone/>
            </a:pPr>
            <a:r>
              <a:rPr lang="en" sz="5220"/>
              <a:t>Introduction to Raspberry Pi</a:t>
            </a:r>
            <a:endParaRPr sz="5220"/>
          </a:p>
          <a:p>
            <a:pPr marL="457200" lvl="0" indent="0" algn="l" rtl="0">
              <a:lnSpc>
                <a:spcPct val="115000"/>
              </a:lnSpc>
              <a:spcBef>
                <a:spcPts val="1200"/>
              </a:spcBef>
              <a:spcAft>
                <a:spcPts val="0"/>
              </a:spcAft>
              <a:buSzPct val="86106"/>
              <a:buNone/>
            </a:pPr>
            <a:r>
              <a:rPr lang="en" sz="2745" i="1">
                <a:solidFill>
                  <a:srgbClr val="CCCCCC"/>
                </a:solidFill>
              </a:rPr>
              <a:t>Introduce the basics of Raspberry Pi so you can load an operating system and understand the inputs and outputs.</a:t>
            </a:r>
            <a:endParaRPr sz="2745" i="1">
              <a:solidFill>
                <a:srgbClr val="CCCCCC"/>
              </a:solidFill>
            </a:endParaRPr>
          </a:p>
          <a:p>
            <a:pPr marL="0" lvl="0" indent="0" algn="l" rtl="0">
              <a:lnSpc>
                <a:spcPct val="115000"/>
              </a:lnSpc>
              <a:spcBef>
                <a:spcPts val="1200"/>
              </a:spcBef>
              <a:spcAft>
                <a:spcPts val="0"/>
              </a:spcAft>
              <a:buSzPct val="45323"/>
              <a:buNone/>
            </a:pPr>
            <a:r>
              <a:rPr lang="en" sz="5215"/>
              <a:t>Introduction to Linux</a:t>
            </a:r>
            <a:endParaRPr sz="5215"/>
          </a:p>
          <a:p>
            <a:pPr marL="457200" lvl="0" indent="0" algn="l" rtl="0">
              <a:lnSpc>
                <a:spcPct val="115000"/>
              </a:lnSpc>
              <a:spcBef>
                <a:spcPts val="1200"/>
              </a:spcBef>
              <a:spcAft>
                <a:spcPts val="0"/>
              </a:spcAft>
              <a:buSzPct val="87542"/>
              <a:buNone/>
            </a:pPr>
            <a:r>
              <a:rPr lang="en" sz="2700" i="1">
                <a:solidFill>
                  <a:srgbClr val="CCCCCC"/>
                </a:solidFill>
              </a:rPr>
              <a:t>Introduce the basics of Linux including file structure, basic command line operations, and how to load software</a:t>
            </a:r>
            <a:endParaRPr sz="2700" i="1">
              <a:solidFill>
                <a:srgbClr val="CCCCCC"/>
              </a:solidFill>
            </a:endParaRPr>
          </a:p>
          <a:p>
            <a:pPr marL="0" lvl="0" indent="0" algn="l" rtl="0">
              <a:lnSpc>
                <a:spcPct val="115000"/>
              </a:lnSpc>
              <a:spcBef>
                <a:spcPts val="1200"/>
              </a:spcBef>
              <a:spcAft>
                <a:spcPts val="0"/>
              </a:spcAft>
              <a:buSzPct val="181818"/>
              <a:buNone/>
            </a:pPr>
            <a:endParaRPr/>
          </a:p>
          <a:p>
            <a:pPr marL="457200" lvl="0" indent="0" algn="l" rtl="0">
              <a:lnSpc>
                <a:spcPct val="115000"/>
              </a:lnSpc>
              <a:spcBef>
                <a:spcPts val="1200"/>
              </a:spcBef>
              <a:spcAft>
                <a:spcPts val="1200"/>
              </a:spcAft>
              <a:buSzPct val="86106"/>
              <a:buNone/>
            </a:pPr>
            <a:endParaRPr sz="2745" i="1">
              <a:solidFill>
                <a:srgbClr val="CCCCCC"/>
              </a:solidFill>
            </a:endParaRPr>
          </a:p>
        </p:txBody>
      </p:sp>
      <p:sp>
        <p:nvSpPr>
          <p:cNvPr id="152" name="Google Shape;152;p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Raspberry Pi Versions</a:t>
            </a:r>
            <a:endParaRPr/>
          </a:p>
        </p:txBody>
      </p:sp>
      <p:sp>
        <p:nvSpPr>
          <p:cNvPr id="158" name="Google Shape;158;p5"/>
          <p:cNvSpPr txBox="1">
            <a:spLocks noGrp="1"/>
          </p:cNvSpPr>
          <p:nvPr>
            <p:ph type="body" idx="1"/>
          </p:nvPr>
        </p:nvSpPr>
        <p:spPr>
          <a:xfrm>
            <a:off x="819150" y="1975375"/>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275"/>
              <a:buNone/>
            </a:pPr>
            <a:r>
              <a:rPr lang="en" sz="1726"/>
              <a:t>Raspberry Pi A / A+ / B / B+</a:t>
            </a:r>
            <a:endParaRPr sz="1726"/>
          </a:p>
          <a:p>
            <a:pPr marL="0" lvl="0" indent="0" algn="l" rtl="0">
              <a:lnSpc>
                <a:spcPct val="105000"/>
              </a:lnSpc>
              <a:spcBef>
                <a:spcPts val="1200"/>
              </a:spcBef>
              <a:spcAft>
                <a:spcPts val="0"/>
              </a:spcAft>
              <a:buSzPts val="275"/>
              <a:buNone/>
            </a:pPr>
            <a:r>
              <a:rPr lang="en" sz="1726"/>
              <a:t>Raspberry Pi 2 B			Around $30</a:t>
            </a:r>
            <a:endParaRPr sz="1726"/>
          </a:p>
          <a:p>
            <a:pPr marL="0" lvl="0" indent="0" algn="l" rtl="0">
              <a:lnSpc>
                <a:spcPct val="105000"/>
              </a:lnSpc>
              <a:spcBef>
                <a:spcPts val="1200"/>
              </a:spcBef>
              <a:spcAft>
                <a:spcPts val="0"/>
              </a:spcAft>
              <a:buSzPts val="275"/>
              <a:buNone/>
            </a:pPr>
            <a:r>
              <a:rPr lang="en" sz="1726"/>
              <a:t>Raspberry Pi 3 A+ / B / B+   		Around $30 to $50</a:t>
            </a:r>
            <a:endParaRPr sz="1726"/>
          </a:p>
          <a:p>
            <a:pPr marL="0" lvl="0" indent="0" algn="l" rtl="0">
              <a:lnSpc>
                <a:spcPct val="105000"/>
              </a:lnSpc>
              <a:spcBef>
                <a:spcPts val="1200"/>
              </a:spcBef>
              <a:spcAft>
                <a:spcPts val="0"/>
              </a:spcAft>
              <a:buSzPts val="275"/>
              <a:buNone/>
            </a:pPr>
            <a:r>
              <a:rPr lang="en" sz="1726"/>
              <a:t>Raspberry Pi 4 B			Around $30 - $75</a:t>
            </a:r>
            <a:endParaRPr sz="1726"/>
          </a:p>
          <a:p>
            <a:pPr marL="0" lvl="0" indent="0" algn="l" rtl="0">
              <a:lnSpc>
                <a:spcPct val="105000"/>
              </a:lnSpc>
              <a:spcBef>
                <a:spcPts val="1200"/>
              </a:spcBef>
              <a:spcAft>
                <a:spcPts val="0"/>
              </a:spcAft>
              <a:buSzPts val="275"/>
              <a:buNone/>
            </a:pPr>
            <a:r>
              <a:rPr lang="en" sz="1726"/>
              <a:t>Raspberry Pi Zero			Around $5</a:t>
            </a:r>
            <a:endParaRPr sz="2126"/>
          </a:p>
          <a:p>
            <a:pPr marL="0" lvl="0" indent="0" algn="l" rtl="0">
              <a:lnSpc>
                <a:spcPct val="105000"/>
              </a:lnSpc>
              <a:spcBef>
                <a:spcPts val="1200"/>
              </a:spcBef>
              <a:spcAft>
                <a:spcPts val="0"/>
              </a:spcAft>
              <a:buSzPts val="275"/>
              <a:buNone/>
            </a:pPr>
            <a:r>
              <a:rPr lang="en" sz="1726"/>
              <a:t>Raspberry Pi Zero W   		Around $10 (adafruit)</a:t>
            </a:r>
            <a:endParaRPr sz="1726"/>
          </a:p>
          <a:p>
            <a:pPr marL="0" lvl="0" indent="0" algn="l" rtl="0">
              <a:lnSpc>
                <a:spcPct val="105000"/>
              </a:lnSpc>
              <a:spcBef>
                <a:spcPts val="1200"/>
              </a:spcBef>
              <a:spcAft>
                <a:spcPts val="1200"/>
              </a:spcAft>
              <a:buSzPts val="275"/>
              <a:buNone/>
            </a:pPr>
            <a:endParaRPr sz="725"/>
          </a:p>
        </p:txBody>
      </p:sp>
      <p:sp>
        <p:nvSpPr>
          <p:cNvPr id="159" name="Google Shape;159;p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Pi 4 Specs</a:t>
            </a:r>
            <a:endParaRPr/>
          </a:p>
        </p:txBody>
      </p:sp>
      <p:sp>
        <p:nvSpPr>
          <p:cNvPr id="165" name="Google Shape;165;p6"/>
          <p:cNvSpPr txBox="1">
            <a:spLocks noGrp="1"/>
          </p:cNvSpPr>
          <p:nvPr>
            <p:ph type="body" idx="1"/>
          </p:nvPr>
        </p:nvSpPr>
        <p:spPr>
          <a:xfrm>
            <a:off x="885025" y="1465875"/>
            <a:ext cx="7505700" cy="2448000"/>
          </a:xfrm>
          <a:prstGeom prst="rect">
            <a:avLst/>
          </a:prstGeom>
          <a:noFill/>
          <a:ln>
            <a:noFill/>
          </a:ln>
        </p:spPr>
        <p:txBody>
          <a:bodyPr spcFirstLastPara="1" wrap="square" lIns="91425" tIns="91425" rIns="91425" bIns="91425" anchor="t" anchorCtr="0">
            <a:noAutofit/>
          </a:bodyPr>
          <a:lstStyle/>
          <a:p>
            <a:pPr marL="457200" lvl="0" indent="-331152" algn="l" rtl="0">
              <a:lnSpc>
                <a:spcPct val="105000"/>
              </a:lnSpc>
              <a:spcBef>
                <a:spcPts val="0"/>
              </a:spcBef>
              <a:spcAft>
                <a:spcPts val="0"/>
              </a:spcAft>
              <a:buSzPts val="1615"/>
              <a:buChar char="●"/>
            </a:pPr>
            <a:r>
              <a:rPr lang="en" sz="1615"/>
              <a:t>WIFI - Dual band wireless</a:t>
            </a:r>
            <a:endParaRPr sz="1615"/>
          </a:p>
          <a:p>
            <a:pPr marL="457200" lvl="0" indent="-331152" algn="l" rtl="0">
              <a:lnSpc>
                <a:spcPct val="105000"/>
              </a:lnSpc>
              <a:spcBef>
                <a:spcPts val="0"/>
              </a:spcBef>
              <a:spcAft>
                <a:spcPts val="0"/>
              </a:spcAft>
              <a:buSzPts val="1615"/>
              <a:buChar char="●"/>
            </a:pPr>
            <a:r>
              <a:rPr lang="en" sz="1615"/>
              <a:t>Bluetooth, BLE </a:t>
            </a:r>
            <a:endParaRPr/>
          </a:p>
          <a:p>
            <a:pPr marL="457200" lvl="0" indent="-331152" algn="l" rtl="0">
              <a:lnSpc>
                <a:spcPct val="105000"/>
              </a:lnSpc>
              <a:spcBef>
                <a:spcPts val="0"/>
              </a:spcBef>
              <a:spcAft>
                <a:spcPts val="0"/>
              </a:spcAft>
              <a:buSzPts val="1615"/>
              <a:buChar char="●"/>
            </a:pPr>
            <a:r>
              <a:rPr lang="en" sz="1615"/>
              <a:t>USB – 2 USB2, 2 USB3</a:t>
            </a:r>
            <a:endParaRPr/>
          </a:p>
          <a:p>
            <a:pPr marL="457200" lvl="0" indent="-331152" algn="l" rtl="0">
              <a:lnSpc>
                <a:spcPct val="105000"/>
              </a:lnSpc>
              <a:spcBef>
                <a:spcPts val="0"/>
              </a:spcBef>
              <a:spcAft>
                <a:spcPts val="0"/>
              </a:spcAft>
              <a:buSzPts val="1615"/>
              <a:buChar char="●"/>
            </a:pPr>
            <a:r>
              <a:rPr lang="en" sz="1615"/>
              <a:t>Gigabit Ethernet</a:t>
            </a:r>
            <a:endParaRPr sz="1615"/>
          </a:p>
          <a:p>
            <a:pPr marL="457200" lvl="0" indent="-331152" algn="l" rtl="0">
              <a:lnSpc>
                <a:spcPct val="105000"/>
              </a:lnSpc>
              <a:spcBef>
                <a:spcPts val="0"/>
              </a:spcBef>
              <a:spcAft>
                <a:spcPts val="0"/>
              </a:spcAft>
              <a:buSzPts val="1615"/>
              <a:buChar char="●"/>
            </a:pPr>
            <a:r>
              <a:rPr lang="en" sz="1615"/>
              <a:t>HDMI - 2x mini HDMI</a:t>
            </a:r>
            <a:endParaRPr sz="1615"/>
          </a:p>
          <a:p>
            <a:pPr marL="457200" lvl="0" indent="-331152" algn="l" rtl="0">
              <a:lnSpc>
                <a:spcPct val="105000"/>
              </a:lnSpc>
              <a:spcBef>
                <a:spcPts val="0"/>
              </a:spcBef>
              <a:spcAft>
                <a:spcPts val="0"/>
              </a:spcAft>
              <a:buSzPts val="1615"/>
              <a:buChar char="●"/>
            </a:pPr>
            <a:r>
              <a:rPr lang="en" sz="1615"/>
              <a:t>Stereo output and composite video</a:t>
            </a:r>
            <a:endParaRPr sz="1615"/>
          </a:p>
          <a:p>
            <a:pPr marL="457200" lvl="0" indent="-331152" algn="l" rtl="0">
              <a:lnSpc>
                <a:spcPct val="105000"/>
              </a:lnSpc>
              <a:spcBef>
                <a:spcPts val="0"/>
              </a:spcBef>
              <a:spcAft>
                <a:spcPts val="0"/>
              </a:spcAft>
              <a:buSzPts val="1615"/>
              <a:buChar char="●"/>
            </a:pPr>
            <a:r>
              <a:rPr lang="en" sz="1615"/>
              <a:t>General Purpose Input Output (GPIO)</a:t>
            </a:r>
            <a:endParaRPr sz="1615"/>
          </a:p>
          <a:p>
            <a:pPr marL="457200" lvl="0" indent="-331152" algn="l" rtl="0">
              <a:lnSpc>
                <a:spcPct val="105000"/>
              </a:lnSpc>
              <a:spcBef>
                <a:spcPts val="0"/>
              </a:spcBef>
              <a:spcAft>
                <a:spcPts val="0"/>
              </a:spcAft>
              <a:buSzPts val="1615"/>
              <a:buChar char="●"/>
            </a:pPr>
            <a:r>
              <a:rPr lang="en" sz="1615"/>
              <a:t>CSI camera port</a:t>
            </a:r>
            <a:endParaRPr sz="1615"/>
          </a:p>
          <a:p>
            <a:pPr marL="457200" lvl="0" indent="-331152" algn="l" rtl="0">
              <a:lnSpc>
                <a:spcPct val="105000"/>
              </a:lnSpc>
              <a:spcBef>
                <a:spcPts val="0"/>
              </a:spcBef>
              <a:spcAft>
                <a:spcPts val="0"/>
              </a:spcAft>
              <a:buSzPts val="1615"/>
              <a:buChar char="●"/>
            </a:pPr>
            <a:r>
              <a:rPr lang="en" sz="1615"/>
              <a:t>DSI touch screen port</a:t>
            </a:r>
            <a:endParaRPr sz="1615"/>
          </a:p>
          <a:p>
            <a:pPr marL="457200" lvl="0" indent="-331152" algn="l" rtl="0">
              <a:lnSpc>
                <a:spcPct val="105000"/>
              </a:lnSpc>
              <a:spcBef>
                <a:spcPts val="0"/>
              </a:spcBef>
              <a:spcAft>
                <a:spcPts val="0"/>
              </a:spcAft>
              <a:buSzPts val="1615"/>
              <a:buChar char="●"/>
            </a:pPr>
            <a:r>
              <a:rPr lang="en" sz="1615"/>
              <a:t>Quad processor, </a:t>
            </a:r>
            <a:r>
              <a:rPr lang="en" sz="1600"/>
              <a:t>ARM V8 64 Bit  SOC, 4 cores</a:t>
            </a:r>
            <a:endParaRPr sz="1615"/>
          </a:p>
          <a:p>
            <a:pPr marL="457200" lvl="0" indent="-331152" algn="l" rtl="0">
              <a:lnSpc>
                <a:spcPct val="105000"/>
              </a:lnSpc>
              <a:spcBef>
                <a:spcPts val="0"/>
              </a:spcBef>
              <a:spcAft>
                <a:spcPts val="0"/>
              </a:spcAft>
              <a:buSzPts val="1615"/>
              <a:buChar char="●"/>
            </a:pPr>
            <a:r>
              <a:rPr lang="en" sz="1615"/>
              <a:t>2, 4, or 8 GB on board memory</a:t>
            </a:r>
            <a:endParaRPr sz="1615"/>
          </a:p>
          <a:p>
            <a:pPr marL="457200" lvl="0" indent="0" algn="l" rtl="0">
              <a:lnSpc>
                <a:spcPct val="105000"/>
              </a:lnSpc>
              <a:spcBef>
                <a:spcPts val="1200"/>
              </a:spcBef>
              <a:spcAft>
                <a:spcPts val="1200"/>
              </a:spcAft>
              <a:buSzPts val="1300"/>
              <a:buNone/>
            </a:pPr>
            <a:endParaRPr sz="1615">
              <a:solidFill>
                <a:srgbClr val="FF0000"/>
              </a:solidFill>
            </a:endParaRPr>
          </a:p>
        </p:txBody>
      </p:sp>
      <p:sp>
        <p:nvSpPr>
          <p:cNvPr id="166" name="Google Shape;166;p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a:t>
            </a:fld>
            <a:endParaRPr/>
          </a:p>
        </p:txBody>
      </p:sp>
      <p:pic>
        <p:nvPicPr>
          <p:cNvPr id="167" name="Google Shape;167;p6"/>
          <p:cNvPicPr preferRelativeResize="0"/>
          <p:nvPr/>
        </p:nvPicPr>
        <p:blipFill rotWithShape="1">
          <a:blip r:embed="rId3">
            <a:alphaModFix/>
          </a:blip>
          <a:srcRect/>
          <a:stretch/>
        </p:blipFill>
        <p:spPr>
          <a:xfrm>
            <a:off x="4769281" y="1347750"/>
            <a:ext cx="4170139" cy="244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Bare minimum</a:t>
            </a:r>
            <a:endParaRPr/>
          </a:p>
        </p:txBody>
      </p:sp>
      <p:sp>
        <p:nvSpPr>
          <p:cNvPr id="173" name="Google Shape;173;p7"/>
          <p:cNvSpPr txBox="1">
            <a:spLocks noGrp="1"/>
          </p:cNvSpPr>
          <p:nvPr>
            <p:ph type="body" idx="1"/>
          </p:nvPr>
        </p:nvSpPr>
        <p:spPr>
          <a:xfrm>
            <a:off x="965146" y="1744836"/>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605"/>
              <a:buNone/>
            </a:pPr>
            <a:r>
              <a:rPr lang="en" sz="2150"/>
              <a:t>Pi</a:t>
            </a:r>
            <a:endParaRPr sz="2150"/>
          </a:p>
          <a:p>
            <a:pPr marL="0" lvl="0" indent="0" algn="l" rtl="0">
              <a:lnSpc>
                <a:spcPct val="100000"/>
              </a:lnSpc>
              <a:spcBef>
                <a:spcPts val="1200"/>
              </a:spcBef>
              <a:spcAft>
                <a:spcPts val="0"/>
              </a:spcAft>
              <a:buSzPts val="605"/>
              <a:buNone/>
            </a:pPr>
            <a:r>
              <a:rPr lang="en" sz="2150"/>
              <a:t>Power Supply  5V, 2.5 A</a:t>
            </a:r>
            <a:endParaRPr sz="2150"/>
          </a:p>
          <a:p>
            <a:pPr marL="0" lvl="0" indent="0" algn="l" rtl="0">
              <a:lnSpc>
                <a:spcPct val="100000"/>
              </a:lnSpc>
              <a:spcBef>
                <a:spcPts val="1200"/>
              </a:spcBef>
              <a:spcAft>
                <a:spcPts val="0"/>
              </a:spcAft>
              <a:buSzPts val="605"/>
              <a:buNone/>
            </a:pPr>
            <a:r>
              <a:rPr lang="en" sz="2150"/>
              <a:t>SD Card</a:t>
            </a:r>
            <a:endParaRPr sz="2150"/>
          </a:p>
          <a:p>
            <a:pPr marL="0" lvl="0" indent="0" algn="l" rtl="0">
              <a:lnSpc>
                <a:spcPct val="100000"/>
              </a:lnSpc>
              <a:spcBef>
                <a:spcPts val="1200"/>
              </a:spcBef>
              <a:spcAft>
                <a:spcPts val="0"/>
              </a:spcAft>
              <a:buSzPts val="605"/>
              <a:buNone/>
            </a:pPr>
            <a:r>
              <a:rPr lang="en" sz="2150"/>
              <a:t>Monitor</a:t>
            </a:r>
            <a:endParaRPr sz="2150"/>
          </a:p>
          <a:p>
            <a:pPr marL="0" lvl="0" indent="0" algn="l" rtl="0">
              <a:lnSpc>
                <a:spcPct val="100000"/>
              </a:lnSpc>
              <a:spcBef>
                <a:spcPts val="1200"/>
              </a:spcBef>
              <a:spcAft>
                <a:spcPts val="0"/>
              </a:spcAft>
              <a:buSzPts val="605"/>
              <a:buNone/>
            </a:pPr>
            <a:r>
              <a:rPr lang="en" sz="2150"/>
              <a:t>Keyboard &amp; Mouse</a:t>
            </a:r>
            <a:endParaRPr sz="2150"/>
          </a:p>
          <a:p>
            <a:pPr marL="0" lvl="0" indent="0" algn="l" rtl="0">
              <a:lnSpc>
                <a:spcPct val="100000"/>
              </a:lnSpc>
              <a:spcBef>
                <a:spcPts val="1200"/>
              </a:spcBef>
              <a:spcAft>
                <a:spcPts val="1200"/>
              </a:spcAft>
              <a:buSzPts val="605"/>
              <a:buNone/>
            </a:pPr>
            <a:r>
              <a:rPr lang="en" sz="2150"/>
              <a:t>Monitor adaptor cable (maybe)</a:t>
            </a:r>
            <a:endParaRPr sz="2150"/>
          </a:p>
        </p:txBody>
      </p:sp>
      <p:sp>
        <p:nvSpPr>
          <p:cNvPr id="174" name="Google Shape;174;p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Bare, bare minimum</a:t>
            </a:r>
            <a:endParaRPr/>
          </a:p>
        </p:txBody>
      </p:sp>
      <p:sp>
        <p:nvSpPr>
          <p:cNvPr id="180" name="Google Shape;180;p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8</a:t>
            </a:fld>
            <a:endParaRPr/>
          </a:p>
        </p:txBody>
      </p:sp>
      <p:sp>
        <p:nvSpPr>
          <p:cNvPr id="181" name="Google Shape;181;p8"/>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457200" lvl="0" indent="-228600" algn="l" rtl="0">
              <a:lnSpc>
                <a:spcPct val="115000"/>
              </a:lnSpc>
              <a:spcBef>
                <a:spcPts val="0"/>
              </a:spcBef>
              <a:spcAft>
                <a:spcPts val="0"/>
              </a:spcAft>
              <a:buSzPts val="1300"/>
              <a:buNone/>
            </a:pPr>
            <a:endParaRPr/>
          </a:p>
        </p:txBody>
      </p:sp>
      <p:sp>
        <p:nvSpPr>
          <p:cNvPr id="182" name="Google Shape;182;p8"/>
          <p:cNvSpPr txBox="1"/>
          <p:nvPr/>
        </p:nvSpPr>
        <p:spPr>
          <a:xfrm>
            <a:off x="965146" y="1744836"/>
            <a:ext cx="7505700" cy="244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605"/>
              <a:buFont typeface="Calibri"/>
              <a:buNone/>
            </a:pPr>
            <a:r>
              <a:rPr lang="en" sz="2150" b="0" i="0" u="none" strike="noStrike" cap="none">
                <a:solidFill>
                  <a:schemeClr val="dk2"/>
                </a:solidFill>
                <a:latin typeface="Calibri"/>
                <a:ea typeface="Calibri"/>
                <a:cs typeface="Calibri"/>
                <a:sym typeface="Calibri"/>
              </a:rPr>
              <a:t>Pi</a:t>
            </a:r>
            <a:endParaRPr/>
          </a:p>
          <a:p>
            <a:pPr marL="0" marR="0" lvl="0" indent="0" algn="l" rtl="0">
              <a:lnSpc>
                <a:spcPct val="100000"/>
              </a:lnSpc>
              <a:spcBef>
                <a:spcPts val="1200"/>
              </a:spcBef>
              <a:spcAft>
                <a:spcPts val="0"/>
              </a:spcAft>
              <a:buClr>
                <a:schemeClr val="dk2"/>
              </a:buClr>
              <a:buSzPts val="605"/>
              <a:buFont typeface="Calibri"/>
              <a:buNone/>
            </a:pPr>
            <a:r>
              <a:rPr lang="en" sz="2150" b="0" i="0" u="none" strike="noStrike" cap="none">
                <a:solidFill>
                  <a:schemeClr val="dk2"/>
                </a:solidFill>
                <a:latin typeface="Calibri"/>
                <a:ea typeface="Calibri"/>
                <a:cs typeface="Calibri"/>
                <a:sym typeface="Calibri"/>
              </a:rPr>
              <a:t>Power Supply  5V, 2.5 A</a:t>
            </a:r>
            <a:endParaRPr/>
          </a:p>
          <a:p>
            <a:pPr marL="0" marR="0" lvl="0" indent="0" algn="l" rtl="0">
              <a:lnSpc>
                <a:spcPct val="100000"/>
              </a:lnSpc>
              <a:spcBef>
                <a:spcPts val="1200"/>
              </a:spcBef>
              <a:spcAft>
                <a:spcPts val="0"/>
              </a:spcAft>
              <a:buClr>
                <a:schemeClr val="dk2"/>
              </a:buClr>
              <a:buSzPts val="605"/>
              <a:buFont typeface="Calibri"/>
              <a:buNone/>
            </a:pPr>
            <a:r>
              <a:rPr lang="en" sz="2150" b="0" i="0" u="none" strike="noStrike" cap="none">
                <a:solidFill>
                  <a:schemeClr val="dk2"/>
                </a:solidFill>
                <a:latin typeface="Calibri"/>
                <a:ea typeface="Calibri"/>
                <a:cs typeface="Calibri"/>
                <a:sym typeface="Calibri"/>
              </a:rPr>
              <a:t>SD Card</a:t>
            </a:r>
            <a:endParaRPr/>
          </a:p>
          <a:p>
            <a:pPr marL="0" marR="0" lvl="0" indent="0" algn="l" rtl="0">
              <a:lnSpc>
                <a:spcPct val="100000"/>
              </a:lnSpc>
              <a:spcBef>
                <a:spcPts val="1200"/>
              </a:spcBef>
              <a:spcAft>
                <a:spcPts val="0"/>
              </a:spcAft>
              <a:buClr>
                <a:schemeClr val="dk2"/>
              </a:buClr>
              <a:buSzPts val="605"/>
              <a:buFont typeface="Calibri"/>
              <a:buNone/>
            </a:pPr>
            <a:r>
              <a:rPr lang="en" sz="2150" b="0" i="0" u="none" strike="noStrike" cap="none">
                <a:solidFill>
                  <a:srgbClr val="D8D8D8"/>
                </a:solidFill>
                <a:latin typeface="Calibri"/>
                <a:ea typeface="Calibri"/>
                <a:cs typeface="Calibri"/>
                <a:sym typeface="Calibri"/>
              </a:rPr>
              <a:t>Monitor</a:t>
            </a:r>
            <a:endParaRPr/>
          </a:p>
          <a:p>
            <a:pPr marL="0" marR="0" lvl="0" indent="0" algn="l" rtl="0">
              <a:lnSpc>
                <a:spcPct val="100000"/>
              </a:lnSpc>
              <a:spcBef>
                <a:spcPts val="1200"/>
              </a:spcBef>
              <a:spcAft>
                <a:spcPts val="0"/>
              </a:spcAft>
              <a:buClr>
                <a:schemeClr val="dk2"/>
              </a:buClr>
              <a:buSzPts val="605"/>
              <a:buFont typeface="Calibri"/>
              <a:buNone/>
            </a:pPr>
            <a:r>
              <a:rPr lang="en" sz="2150" b="0" i="0" u="none" strike="noStrike" cap="none">
                <a:solidFill>
                  <a:srgbClr val="D8D8D8"/>
                </a:solidFill>
                <a:latin typeface="Calibri"/>
                <a:ea typeface="Calibri"/>
                <a:cs typeface="Calibri"/>
                <a:sym typeface="Calibri"/>
              </a:rPr>
              <a:t>Keyboard &amp; Mouse</a:t>
            </a:r>
            <a:endParaRPr/>
          </a:p>
          <a:p>
            <a:pPr marL="0" marR="0" lvl="0" indent="0" algn="l" rtl="0">
              <a:lnSpc>
                <a:spcPct val="100000"/>
              </a:lnSpc>
              <a:spcBef>
                <a:spcPts val="1200"/>
              </a:spcBef>
              <a:spcAft>
                <a:spcPts val="1200"/>
              </a:spcAft>
              <a:buClr>
                <a:schemeClr val="dk2"/>
              </a:buClr>
              <a:buSzPts val="605"/>
              <a:buFont typeface="Calibri"/>
              <a:buNone/>
            </a:pPr>
            <a:r>
              <a:rPr lang="en" sz="2150" b="0" i="0" u="none" strike="noStrike" cap="none">
                <a:solidFill>
                  <a:srgbClr val="D8D8D8"/>
                </a:solidFill>
                <a:latin typeface="Calibri"/>
                <a:ea typeface="Calibri"/>
                <a:cs typeface="Calibri"/>
                <a:sym typeface="Calibri"/>
              </a:rPr>
              <a:t>Monitor adaptor cable (maybe)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9"/>
          <p:cNvSpPr txBox="1">
            <a:spLocks noGrp="1"/>
          </p:cNvSpPr>
          <p:nvPr>
            <p:ph type="title"/>
          </p:nvPr>
        </p:nvSpPr>
        <p:spPr>
          <a:xfrm>
            <a:off x="819150" y="9070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From the box….</a:t>
            </a:r>
            <a:endParaRPr/>
          </a:p>
        </p:txBody>
      </p:sp>
      <p:sp>
        <p:nvSpPr>
          <p:cNvPr id="188" name="Google Shape;188;p9"/>
          <p:cNvSpPr txBox="1">
            <a:spLocks noGrp="1"/>
          </p:cNvSpPr>
          <p:nvPr>
            <p:ph type="body" idx="1"/>
          </p:nvPr>
        </p:nvSpPr>
        <p:spPr>
          <a:xfrm>
            <a:off x="819150" y="1606875"/>
            <a:ext cx="7505700" cy="24480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SzPts val="2000"/>
              <a:buAutoNum type="arabicPeriod"/>
            </a:pPr>
            <a:r>
              <a:rPr lang="en" sz="2000"/>
              <a:t>Format SD Card    </a:t>
            </a:r>
            <a:endParaRPr sz="2000">
              <a:solidFill>
                <a:srgbClr val="FF0000"/>
              </a:solidFill>
            </a:endParaRPr>
          </a:p>
          <a:p>
            <a:pPr marL="914400" lvl="1" indent="-355600" algn="l" rtl="0">
              <a:lnSpc>
                <a:spcPct val="115000"/>
              </a:lnSpc>
              <a:spcBef>
                <a:spcPts val="0"/>
              </a:spcBef>
              <a:spcAft>
                <a:spcPts val="0"/>
              </a:spcAft>
              <a:buSzPts val="2000"/>
              <a:buAutoNum type="alphaLcPeriod"/>
            </a:pPr>
            <a:r>
              <a:rPr lang="en" sz="2000" i="1"/>
              <a:t>SD Card Formatter         </a:t>
            </a:r>
            <a:r>
              <a:rPr lang="en" sz="1600"/>
              <a:t>https://www.sdcard.org/downloads/formatter/</a:t>
            </a:r>
            <a:endParaRPr sz="1600"/>
          </a:p>
          <a:p>
            <a:pPr marL="457200" lvl="0" indent="-355600" algn="l" rtl="0">
              <a:lnSpc>
                <a:spcPct val="115000"/>
              </a:lnSpc>
              <a:spcBef>
                <a:spcPts val="0"/>
              </a:spcBef>
              <a:spcAft>
                <a:spcPts val="0"/>
              </a:spcAft>
              <a:buSzPts val="2000"/>
              <a:buAutoNum type="arabicPeriod"/>
            </a:pPr>
            <a:r>
              <a:rPr lang="en" sz="2000"/>
              <a:t>Copy OS image to it  </a:t>
            </a:r>
            <a:r>
              <a:rPr lang="en" sz="2000">
                <a:solidFill>
                  <a:srgbClr val="FF0000"/>
                </a:solidFill>
              </a:rPr>
              <a:t>             </a:t>
            </a:r>
            <a:r>
              <a:rPr lang="en" sz="1600"/>
              <a:t>https://www.raspberrypi.com/software/</a:t>
            </a:r>
            <a:endParaRPr sz="1600"/>
          </a:p>
          <a:p>
            <a:pPr marL="914400" lvl="1" indent="-342900" algn="l" rtl="0">
              <a:lnSpc>
                <a:spcPct val="115000"/>
              </a:lnSpc>
              <a:spcBef>
                <a:spcPts val="0"/>
              </a:spcBef>
              <a:spcAft>
                <a:spcPts val="0"/>
              </a:spcAft>
              <a:buSzPts val="1800"/>
              <a:buAutoNum type="alphaLcPeriod"/>
            </a:pPr>
            <a:r>
              <a:rPr lang="en" sz="1800"/>
              <a:t>Add wpa_supplicant.conf  </a:t>
            </a:r>
            <a:endParaRPr sz="1800">
              <a:solidFill>
                <a:srgbClr val="FF0000"/>
              </a:solidFill>
            </a:endParaRPr>
          </a:p>
          <a:p>
            <a:pPr marL="457200" lvl="0" indent="-355600" algn="l" rtl="0">
              <a:lnSpc>
                <a:spcPct val="115000"/>
              </a:lnSpc>
              <a:spcBef>
                <a:spcPts val="0"/>
              </a:spcBef>
              <a:spcAft>
                <a:spcPts val="0"/>
              </a:spcAft>
              <a:buSzPts val="2000"/>
              <a:buAutoNum type="arabicPeriod"/>
            </a:pPr>
            <a:r>
              <a:rPr lang="en" sz="2000"/>
              <a:t>Insert in SDCard in Pi, connect monitor, keyboard, mouse, power</a:t>
            </a:r>
            <a:endParaRPr sz="2000"/>
          </a:p>
          <a:p>
            <a:pPr marL="457200" lvl="0" indent="-355600" algn="l" rtl="0">
              <a:lnSpc>
                <a:spcPct val="115000"/>
              </a:lnSpc>
              <a:spcBef>
                <a:spcPts val="0"/>
              </a:spcBef>
              <a:spcAft>
                <a:spcPts val="0"/>
              </a:spcAft>
              <a:buSzPts val="2000"/>
              <a:buAutoNum type="arabicPeriod"/>
            </a:pPr>
            <a:r>
              <a:rPr lang="en" sz="2000"/>
              <a:t>Power on</a:t>
            </a:r>
            <a:endParaRPr sz="2000"/>
          </a:p>
          <a:p>
            <a:pPr marL="457200" lvl="0" indent="-355600" algn="l" rtl="0">
              <a:lnSpc>
                <a:spcPct val="115000"/>
              </a:lnSpc>
              <a:spcBef>
                <a:spcPts val="0"/>
              </a:spcBef>
              <a:spcAft>
                <a:spcPts val="0"/>
              </a:spcAft>
              <a:buSzPts val="2000"/>
              <a:buAutoNum type="arabicPeriod"/>
            </a:pPr>
            <a:r>
              <a:rPr lang="en" sz="2000"/>
              <a:t>Follow boot instructions</a:t>
            </a:r>
            <a:endParaRPr sz="2000"/>
          </a:p>
          <a:p>
            <a:pPr marL="457200" lvl="0" indent="-355600" algn="l" rtl="0">
              <a:lnSpc>
                <a:spcPct val="115000"/>
              </a:lnSpc>
              <a:spcBef>
                <a:spcPts val="0"/>
              </a:spcBef>
              <a:spcAft>
                <a:spcPts val="0"/>
              </a:spcAft>
              <a:buSzPts val="2000"/>
              <a:buAutoNum type="arabicPeriod"/>
            </a:pPr>
            <a:r>
              <a:rPr lang="en" sz="2000"/>
              <a:t>You’ve done it!</a:t>
            </a:r>
            <a:endParaRPr sz="2000"/>
          </a:p>
        </p:txBody>
      </p:sp>
      <p:sp>
        <p:nvSpPr>
          <p:cNvPr id="189" name="Google Shape;189;p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If headless operation is desired</a:t>
            </a:r>
            <a:endParaRPr/>
          </a:p>
        </p:txBody>
      </p:sp>
      <p:sp>
        <p:nvSpPr>
          <p:cNvPr id="195" name="Google Shape;195;p10"/>
          <p:cNvSpPr txBox="1">
            <a:spLocks noGrp="1"/>
          </p:cNvSpPr>
          <p:nvPr>
            <p:ph type="body" idx="1"/>
          </p:nvPr>
        </p:nvSpPr>
        <p:spPr>
          <a:xfrm>
            <a:off x="819150" y="1381125"/>
            <a:ext cx="7505700" cy="2448000"/>
          </a:xfrm>
          <a:prstGeom prst="rect">
            <a:avLst/>
          </a:prstGeom>
          <a:noFill/>
          <a:ln>
            <a:noFill/>
          </a:ln>
        </p:spPr>
        <p:txBody>
          <a:bodyPr spcFirstLastPara="1" wrap="square" lIns="91425" tIns="91425" rIns="91425" bIns="91425" anchor="t" anchorCtr="0">
            <a:noAutofit/>
          </a:bodyPr>
          <a:lstStyle/>
          <a:p>
            <a:pPr marL="457200" lvl="0" indent="-342900" algn="l" rtl="0">
              <a:lnSpc>
                <a:spcPct val="95000"/>
              </a:lnSpc>
              <a:spcBef>
                <a:spcPts val="0"/>
              </a:spcBef>
              <a:spcAft>
                <a:spcPts val="0"/>
              </a:spcAft>
              <a:buSzPts val="1800"/>
              <a:buAutoNum type="arabicPeriod"/>
            </a:pPr>
            <a:r>
              <a:rPr lang="en" sz="1800"/>
              <a:t>After installing the OS, in the Windows (or Mac) machine you used to burn the SD card</a:t>
            </a:r>
            <a:endParaRPr sz="1800"/>
          </a:p>
          <a:p>
            <a:pPr marL="457200" lvl="0" indent="-342900" algn="l" rtl="0">
              <a:lnSpc>
                <a:spcPct val="95000"/>
              </a:lnSpc>
              <a:spcBef>
                <a:spcPts val="0"/>
              </a:spcBef>
              <a:spcAft>
                <a:spcPts val="0"/>
              </a:spcAft>
              <a:buSzPts val="1800"/>
              <a:buAutoNum type="arabicPeriod"/>
            </a:pPr>
            <a:r>
              <a:rPr lang="en" sz="1800"/>
              <a:t>Add the file</a:t>
            </a:r>
            <a:r>
              <a:rPr lang="en" sz="1800" b="1"/>
              <a:t> wpa_supplicant.conf</a:t>
            </a:r>
            <a:r>
              <a:rPr lang="en" sz="1800"/>
              <a:t> containing</a:t>
            </a:r>
            <a:endParaRPr sz="1800"/>
          </a:p>
          <a:p>
            <a:pPr marL="457200" lvl="0" indent="0" algn="l" rtl="0">
              <a:lnSpc>
                <a:spcPct val="95000"/>
              </a:lnSpc>
              <a:spcBef>
                <a:spcPts val="1200"/>
              </a:spcBef>
              <a:spcAft>
                <a:spcPts val="0"/>
              </a:spcAft>
              <a:buSzPts val="1018"/>
              <a:buNone/>
            </a:pPr>
            <a:r>
              <a:rPr lang="en" sz="1500"/>
              <a:t>ctrl_interface=DIR=/var/run/wpa_supplicant GROUP=netdev</a:t>
            </a:r>
            <a:br>
              <a:rPr lang="en" sz="1500"/>
            </a:br>
            <a:r>
              <a:rPr lang="en" sz="1500"/>
              <a:t>country=US</a:t>
            </a:r>
            <a:br>
              <a:rPr lang="en" sz="1500"/>
            </a:br>
            <a:r>
              <a:rPr lang="en" sz="1500"/>
              <a:t>update_config=1</a:t>
            </a:r>
            <a:br>
              <a:rPr lang="en" sz="1500"/>
            </a:br>
            <a:r>
              <a:rPr lang="en" sz="1500"/>
              <a:t>network={</a:t>
            </a:r>
            <a:br>
              <a:rPr lang="en" sz="1500"/>
            </a:br>
            <a:r>
              <a:rPr lang="en" sz="1500"/>
              <a:t>ssid="network_name"</a:t>
            </a:r>
            <a:br>
              <a:rPr lang="en" sz="1500"/>
            </a:br>
            <a:r>
              <a:rPr lang="en" sz="1500"/>
              <a:t>psk="passwordf"</a:t>
            </a:r>
            <a:br>
              <a:rPr lang="en" sz="1500"/>
            </a:br>
            <a:r>
              <a:rPr lang="en" sz="1500"/>
              <a:t>}</a:t>
            </a:r>
            <a:endParaRPr sz="1500"/>
          </a:p>
          <a:p>
            <a:pPr marL="457200" lvl="0" indent="-342900" algn="l" rtl="0">
              <a:lnSpc>
                <a:spcPct val="95000"/>
              </a:lnSpc>
              <a:spcBef>
                <a:spcPts val="1200"/>
              </a:spcBef>
              <a:spcAft>
                <a:spcPts val="0"/>
              </a:spcAft>
              <a:buSzPts val="1800"/>
              <a:buAutoNum type="arabicPeriod"/>
            </a:pPr>
            <a:r>
              <a:rPr lang="en" sz="1800"/>
              <a:t>Insert SD card and let boot</a:t>
            </a:r>
            <a:endParaRPr sz="1800"/>
          </a:p>
          <a:p>
            <a:pPr marL="457200" lvl="0" indent="-342900" algn="l" rtl="0">
              <a:lnSpc>
                <a:spcPct val="95000"/>
              </a:lnSpc>
              <a:spcBef>
                <a:spcPts val="0"/>
              </a:spcBef>
              <a:spcAft>
                <a:spcPts val="0"/>
              </a:spcAft>
              <a:buSzPts val="1800"/>
              <a:buAutoNum type="arabicPeriod"/>
            </a:pPr>
            <a:r>
              <a:rPr lang="en" sz="1800"/>
              <a:t>Locate Pi on your network then realVNC into it.</a:t>
            </a:r>
            <a:endParaRPr sz="1800"/>
          </a:p>
        </p:txBody>
      </p:sp>
      <p:sp>
        <p:nvSpPr>
          <p:cNvPr id="196" name="Google Shape;196;p1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1"/>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endParaRPr/>
          </a:p>
        </p:txBody>
      </p:sp>
      <p:sp>
        <p:nvSpPr>
          <p:cNvPr id="202" name="Google Shape;202;p11"/>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endParaRPr/>
          </a:p>
        </p:txBody>
      </p:sp>
      <p:sp>
        <p:nvSpPr>
          <p:cNvPr id="203" name="Google Shape;203;p1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11</a:t>
            </a:fld>
            <a:endParaRPr/>
          </a:p>
        </p:txBody>
      </p:sp>
      <p:pic>
        <p:nvPicPr>
          <p:cNvPr id="204" name="Google Shape;204;p11"/>
          <p:cNvPicPr preferRelativeResize="0"/>
          <p:nvPr/>
        </p:nvPicPr>
        <p:blipFill rotWithShape="1">
          <a:blip r:embed="rId3">
            <a:alphaModFix/>
          </a:blip>
          <a:srcRect/>
          <a:stretch/>
        </p:blipFill>
        <p:spPr>
          <a:xfrm>
            <a:off x="385902" y="2571750"/>
            <a:ext cx="4186101" cy="2571750"/>
          </a:xfrm>
          <a:prstGeom prst="rect">
            <a:avLst/>
          </a:prstGeom>
          <a:noFill/>
          <a:ln>
            <a:noFill/>
          </a:ln>
        </p:spPr>
      </p:pic>
      <p:pic>
        <p:nvPicPr>
          <p:cNvPr id="205" name="Google Shape;205;p11"/>
          <p:cNvPicPr preferRelativeResize="0"/>
          <p:nvPr/>
        </p:nvPicPr>
        <p:blipFill rotWithShape="1">
          <a:blip r:embed="rId4">
            <a:alphaModFix/>
          </a:blip>
          <a:srcRect l="43782" t="39194" r="27966" b="19468"/>
          <a:stretch/>
        </p:blipFill>
        <p:spPr>
          <a:xfrm>
            <a:off x="4767175" y="306675"/>
            <a:ext cx="4046825" cy="36380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Interfaces</a:t>
            </a:r>
            <a:endParaRPr/>
          </a:p>
        </p:txBody>
      </p:sp>
      <p:sp>
        <p:nvSpPr>
          <p:cNvPr id="211" name="Google Shape;211;p12"/>
          <p:cNvSpPr txBox="1">
            <a:spLocks noGrp="1"/>
          </p:cNvSpPr>
          <p:nvPr>
            <p:ph type="body" idx="1"/>
          </p:nvPr>
        </p:nvSpPr>
        <p:spPr>
          <a:xfrm>
            <a:off x="819150" y="1714099"/>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300"/>
              <a:buNone/>
            </a:pPr>
            <a:r>
              <a:rPr lang="en" sz="1900"/>
              <a:t>Wifi, Ethernet </a:t>
            </a:r>
            <a:endParaRPr sz="1900">
              <a:solidFill>
                <a:srgbClr val="FF0000"/>
              </a:solidFill>
            </a:endParaRPr>
          </a:p>
          <a:p>
            <a:pPr marL="0" lvl="0" indent="0" algn="l" rtl="0">
              <a:lnSpc>
                <a:spcPct val="95000"/>
              </a:lnSpc>
              <a:spcBef>
                <a:spcPts val="1200"/>
              </a:spcBef>
              <a:spcAft>
                <a:spcPts val="0"/>
              </a:spcAft>
              <a:buSzPts val="1300"/>
              <a:buNone/>
            </a:pPr>
            <a:r>
              <a:rPr lang="en" sz="1900"/>
              <a:t>Bluetooth, Bluetooth BLE</a:t>
            </a:r>
            <a:endParaRPr sz="1900">
              <a:solidFill>
                <a:srgbClr val="FF0000"/>
              </a:solidFill>
            </a:endParaRPr>
          </a:p>
          <a:p>
            <a:pPr marL="0" lvl="0" indent="0" algn="l" rtl="0">
              <a:lnSpc>
                <a:spcPct val="95000"/>
              </a:lnSpc>
              <a:spcBef>
                <a:spcPts val="1200"/>
              </a:spcBef>
              <a:spcAft>
                <a:spcPts val="0"/>
              </a:spcAft>
              <a:buSzPts val="1300"/>
              <a:buNone/>
            </a:pPr>
            <a:r>
              <a:rPr lang="en" sz="1900"/>
              <a:t>USB</a:t>
            </a:r>
            <a:endParaRPr sz="1900"/>
          </a:p>
          <a:p>
            <a:pPr marL="0" lvl="0" indent="0" algn="l" rtl="0">
              <a:lnSpc>
                <a:spcPct val="95000"/>
              </a:lnSpc>
              <a:spcBef>
                <a:spcPts val="1200"/>
              </a:spcBef>
              <a:spcAft>
                <a:spcPts val="0"/>
              </a:spcAft>
              <a:buSzPts val="1300"/>
              <a:buNone/>
            </a:pPr>
            <a:r>
              <a:rPr lang="en" sz="1900"/>
              <a:t>GPIO </a:t>
            </a:r>
            <a:endParaRPr sz="1900"/>
          </a:p>
          <a:p>
            <a:pPr marL="0" lvl="0" indent="0" algn="l" rtl="0">
              <a:lnSpc>
                <a:spcPct val="95000"/>
              </a:lnSpc>
              <a:spcBef>
                <a:spcPts val="1200"/>
              </a:spcBef>
              <a:spcAft>
                <a:spcPts val="0"/>
              </a:spcAft>
              <a:buSzPts val="1300"/>
              <a:buNone/>
            </a:pPr>
            <a:r>
              <a:rPr lang="en" sz="1900"/>
              <a:t>SPI</a:t>
            </a:r>
            <a:endParaRPr sz="1900"/>
          </a:p>
          <a:p>
            <a:pPr marL="0" lvl="0" indent="0" algn="l" rtl="0">
              <a:lnSpc>
                <a:spcPct val="95000"/>
              </a:lnSpc>
              <a:spcBef>
                <a:spcPts val="1200"/>
              </a:spcBef>
              <a:spcAft>
                <a:spcPts val="1200"/>
              </a:spcAft>
              <a:buSzPts val="1300"/>
              <a:buNone/>
            </a:pPr>
            <a:r>
              <a:rPr lang="en" sz="1900"/>
              <a:t>I2C </a:t>
            </a:r>
            <a:endParaRPr sz="1900"/>
          </a:p>
        </p:txBody>
      </p:sp>
      <p:sp>
        <p:nvSpPr>
          <p:cNvPr id="212" name="Google Shape;212;p1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Wifi, ethernet, Bluetooth, USB	</a:t>
            </a:r>
            <a:endParaRPr/>
          </a:p>
        </p:txBody>
      </p:sp>
      <p:sp>
        <p:nvSpPr>
          <p:cNvPr id="218" name="Google Shape;218;p13"/>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300"/>
              <a:t>2.4 GHz and 5.0 GHz 802.11 AC wireless</a:t>
            </a:r>
            <a:endParaRPr sz="2300"/>
          </a:p>
          <a:p>
            <a:pPr marL="0" lvl="0" indent="0" algn="l" rtl="0">
              <a:lnSpc>
                <a:spcPct val="115000"/>
              </a:lnSpc>
              <a:spcBef>
                <a:spcPts val="1200"/>
              </a:spcBef>
              <a:spcAft>
                <a:spcPts val="0"/>
              </a:spcAft>
              <a:buSzPts val="1300"/>
              <a:buNone/>
            </a:pPr>
            <a:r>
              <a:rPr lang="en" sz="2300"/>
              <a:t>Gigabit ethernet</a:t>
            </a:r>
            <a:endParaRPr sz="2300"/>
          </a:p>
          <a:p>
            <a:pPr marL="0" lvl="0" indent="0" algn="l" rtl="0">
              <a:lnSpc>
                <a:spcPct val="115000"/>
              </a:lnSpc>
              <a:spcBef>
                <a:spcPts val="1200"/>
              </a:spcBef>
              <a:spcAft>
                <a:spcPts val="0"/>
              </a:spcAft>
              <a:buSzPts val="1300"/>
              <a:buNone/>
            </a:pPr>
            <a:r>
              <a:rPr lang="en" sz="2300"/>
              <a:t>Bluetooth 5.0 &amp; BLE</a:t>
            </a:r>
            <a:endParaRPr sz="2300">
              <a:solidFill>
                <a:srgbClr val="FF0000"/>
              </a:solidFill>
            </a:endParaRPr>
          </a:p>
          <a:p>
            <a:pPr marL="0" lvl="0" indent="0" algn="l" rtl="0">
              <a:lnSpc>
                <a:spcPct val="115000"/>
              </a:lnSpc>
              <a:spcBef>
                <a:spcPts val="1200"/>
              </a:spcBef>
              <a:spcAft>
                <a:spcPts val="1200"/>
              </a:spcAft>
              <a:buSzPts val="1300"/>
              <a:buNone/>
            </a:pPr>
            <a:r>
              <a:rPr lang="en" sz="2300"/>
              <a:t>USB 2.0 (2x)     USB 3.0  (2x)</a:t>
            </a:r>
            <a:endParaRPr sz="2300"/>
          </a:p>
        </p:txBody>
      </p:sp>
      <p:sp>
        <p:nvSpPr>
          <p:cNvPr id="219" name="Google Shape;219;p1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GPIO	</a:t>
            </a:r>
            <a:endParaRPr/>
          </a:p>
        </p:txBody>
      </p:sp>
      <p:sp>
        <p:nvSpPr>
          <p:cNvPr id="225" name="Google Shape;225;p14"/>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400"/>
              <a:t>Pin mappings are the same on all Pi!</a:t>
            </a:r>
            <a:endParaRPr sz="2400"/>
          </a:p>
          <a:p>
            <a:pPr marL="0" lvl="0" indent="0" algn="l" rtl="0">
              <a:lnSpc>
                <a:spcPct val="115000"/>
              </a:lnSpc>
              <a:spcBef>
                <a:spcPts val="1200"/>
              </a:spcBef>
              <a:spcAft>
                <a:spcPts val="0"/>
              </a:spcAft>
              <a:buSzPts val="1300"/>
              <a:buNone/>
            </a:pPr>
            <a:r>
              <a:rPr lang="en" sz="2800">
                <a:solidFill>
                  <a:srgbClr val="FF0000"/>
                </a:solidFill>
              </a:rPr>
              <a:t>3.3V Max</a:t>
            </a:r>
            <a:endParaRPr sz="2800">
              <a:solidFill>
                <a:srgbClr val="FF0000"/>
              </a:solidFill>
            </a:endParaRPr>
          </a:p>
          <a:p>
            <a:pPr marL="0" lvl="0" indent="0" algn="l" rtl="0">
              <a:lnSpc>
                <a:spcPct val="115000"/>
              </a:lnSpc>
              <a:spcBef>
                <a:spcPts val="1200"/>
              </a:spcBef>
              <a:spcAft>
                <a:spcPts val="1200"/>
              </a:spcAft>
              <a:buSzPts val="1300"/>
              <a:buNone/>
            </a:pPr>
            <a:r>
              <a:rPr lang="en" sz="2800">
                <a:solidFill>
                  <a:srgbClr val="FF0000"/>
                </a:solidFill>
              </a:rPr>
              <a:t>16 mA Max</a:t>
            </a:r>
            <a:endParaRPr sz="2800">
              <a:solidFill>
                <a:srgbClr val="FF0000"/>
              </a:solidFill>
            </a:endParaRPr>
          </a:p>
        </p:txBody>
      </p:sp>
      <p:sp>
        <p:nvSpPr>
          <p:cNvPr id="226" name="Google Shape;226;p1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14</a:t>
            </a:fld>
            <a:endParaRPr/>
          </a:p>
        </p:txBody>
      </p:sp>
      <p:pic>
        <p:nvPicPr>
          <p:cNvPr id="227" name="Google Shape;227;p14"/>
          <p:cNvPicPr preferRelativeResize="0"/>
          <p:nvPr/>
        </p:nvPicPr>
        <p:blipFill rotWithShape="1">
          <a:blip r:embed="rId3">
            <a:alphaModFix/>
          </a:blip>
          <a:srcRect/>
          <a:stretch/>
        </p:blipFill>
        <p:spPr>
          <a:xfrm>
            <a:off x="6082075" y="1637450"/>
            <a:ext cx="2476500" cy="2667000"/>
          </a:xfrm>
          <a:prstGeom prst="rect">
            <a:avLst/>
          </a:prstGeom>
          <a:noFill/>
          <a:ln>
            <a:noFill/>
          </a:ln>
        </p:spPr>
      </p:pic>
      <p:sp>
        <p:nvSpPr>
          <p:cNvPr id="228" name="Google Shape;228;p14"/>
          <p:cNvSpPr txBox="1"/>
          <p:nvPr/>
        </p:nvSpPr>
        <p:spPr>
          <a:xfrm>
            <a:off x="1834175" y="4304450"/>
            <a:ext cx="4495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CC0000"/>
                </a:solidFill>
                <a:latin typeface="Calibri"/>
                <a:ea typeface="Calibri"/>
                <a:cs typeface="Calibri"/>
                <a:sym typeface="Calibri"/>
              </a:rPr>
              <a:t>We’ll next get a bit technical so you’ve heard the terms.</a:t>
            </a:r>
            <a:endParaRPr sz="1400" b="0" i="1" u="none" strike="noStrike" cap="none">
              <a:solidFill>
                <a:srgbClr val="CC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GPIO Numbering</a:t>
            </a:r>
            <a:endParaRPr/>
          </a:p>
        </p:txBody>
      </p:sp>
      <p:sp>
        <p:nvSpPr>
          <p:cNvPr id="234" name="Google Shape;234;p15"/>
          <p:cNvSpPr txBox="1">
            <a:spLocks noGrp="1"/>
          </p:cNvSpPr>
          <p:nvPr>
            <p:ph type="body" idx="1"/>
          </p:nvPr>
        </p:nvSpPr>
        <p:spPr>
          <a:xfrm>
            <a:off x="819150" y="1514750"/>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018"/>
              <a:buNone/>
            </a:pPr>
            <a:r>
              <a:rPr lang="en" sz="1402"/>
              <a:t>Two different numbering schemes in use</a:t>
            </a:r>
            <a:endParaRPr sz="1402"/>
          </a:p>
          <a:p>
            <a:pPr marL="457200" lvl="0" indent="-317658" algn="l" rtl="0">
              <a:lnSpc>
                <a:spcPct val="95000"/>
              </a:lnSpc>
              <a:spcBef>
                <a:spcPts val="1200"/>
              </a:spcBef>
              <a:spcAft>
                <a:spcPts val="0"/>
              </a:spcAft>
              <a:buSzPts val="1403"/>
              <a:buAutoNum type="alphaLcPeriod"/>
            </a:pPr>
            <a:r>
              <a:rPr lang="en" sz="1402"/>
              <a:t>Broadcom pin numbering</a:t>
            </a:r>
            <a:endParaRPr sz="1402"/>
          </a:p>
          <a:p>
            <a:pPr marL="457200" lvl="0" indent="-317658" algn="l" rtl="0">
              <a:lnSpc>
                <a:spcPct val="95000"/>
              </a:lnSpc>
              <a:spcBef>
                <a:spcPts val="0"/>
              </a:spcBef>
              <a:spcAft>
                <a:spcPts val="0"/>
              </a:spcAft>
              <a:buSzPts val="1403"/>
              <a:buAutoNum type="alphaLcPeriod"/>
            </a:pPr>
            <a:r>
              <a:rPr lang="en" sz="1402"/>
              <a:t>Pin number</a:t>
            </a:r>
            <a:endParaRPr sz="1402"/>
          </a:p>
          <a:p>
            <a:pPr marL="0" lvl="0" indent="0" algn="l" rtl="0">
              <a:lnSpc>
                <a:spcPct val="95000"/>
              </a:lnSpc>
              <a:spcBef>
                <a:spcPts val="1200"/>
              </a:spcBef>
              <a:spcAft>
                <a:spcPts val="0"/>
              </a:spcAft>
              <a:buSzPts val="1018"/>
              <a:buNone/>
            </a:pPr>
            <a:r>
              <a:rPr lang="en" sz="1402"/>
              <a:t>WiringPi libraries are included with the current OS but can be installed.</a:t>
            </a:r>
            <a:endParaRPr sz="1402"/>
          </a:p>
          <a:p>
            <a:pPr marL="0" lvl="0" indent="0" algn="l" rtl="0">
              <a:lnSpc>
                <a:spcPct val="95000"/>
              </a:lnSpc>
              <a:spcBef>
                <a:spcPts val="1200"/>
              </a:spcBef>
              <a:spcAft>
                <a:spcPts val="0"/>
              </a:spcAft>
              <a:buSzPts val="1018"/>
              <a:buNone/>
            </a:pPr>
            <a:r>
              <a:rPr lang="en" sz="1402"/>
              <a:t>Know which you are using, that is, what physical pin is what Broadcom pin.   </a:t>
            </a:r>
            <a:endParaRPr sz="1402">
              <a:solidFill>
                <a:srgbClr val="FF0000"/>
              </a:solidFill>
            </a:endParaRPr>
          </a:p>
          <a:p>
            <a:pPr marL="0" lvl="0" indent="0" algn="l" rtl="0">
              <a:lnSpc>
                <a:spcPct val="95000"/>
              </a:lnSpc>
              <a:spcBef>
                <a:spcPts val="1200"/>
              </a:spcBef>
              <a:spcAft>
                <a:spcPts val="0"/>
              </a:spcAft>
              <a:buSzPts val="1018"/>
              <a:buNone/>
            </a:pPr>
            <a:r>
              <a:rPr lang="en" sz="1402">
                <a:solidFill>
                  <a:srgbClr val="000000"/>
                </a:solidFill>
              </a:rPr>
              <a:t>In terminal window, run command “gpio readall” if wiringPi is installed</a:t>
            </a:r>
            <a:endParaRPr sz="1402">
              <a:solidFill>
                <a:srgbClr val="000000"/>
              </a:solidFill>
            </a:endParaRPr>
          </a:p>
          <a:p>
            <a:pPr marL="0" lvl="0" indent="0" algn="l" rtl="0">
              <a:lnSpc>
                <a:spcPct val="95000"/>
              </a:lnSpc>
              <a:spcBef>
                <a:spcPts val="1200"/>
              </a:spcBef>
              <a:spcAft>
                <a:spcPts val="0"/>
              </a:spcAft>
              <a:buSzPts val="1018"/>
              <a:buNone/>
            </a:pPr>
            <a:r>
              <a:rPr lang="en" sz="1402">
                <a:solidFill>
                  <a:srgbClr val="000000"/>
                </a:solidFill>
              </a:rPr>
              <a:t>In Python,</a:t>
            </a:r>
            <a:endParaRPr sz="1402">
              <a:solidFill>
                <a:srgbClr val="000000"/>
              </a:solidFill>
            </a:endParaRPr>
          </a:p>
          <a:p>
            <a:pPr marL="0" lvl="0" indent="0" algn="l" rtl="0">
              <a:lnSpc>
                <a:spcPct val="95000"/>
              </a:lnSpc>
              <a:spcBef>
                <a:spcPts val="1200"/>
              </a:spcBef>
              <a:spcAft>
                <a:spcPts val="0"/>
              </a:spcAft>
              <a:buSzPts val="1018"/>
              <a:buNone/>
            </a:pPr>
            <a:endParaRPr sz="1402">
              <a:solidFill>
                <a:srgbClr val="000000"/>
              </a:solidFill>
            </a:endParaRPr>
          </a:p>
          <a:p>
            <a:pPr marL="0" lvl="0" indent="0" algn="l" rtl="0">
              <a:lnSpc>
                <a:spcPct val="95000"/>
              </a:lnSpc>
              <a:spcBef>
                <a:spcPts val="1200"/>
              </a:spcBef>
              <a:spcAft>
                <a:spcPts val="1200"/>
              </a:spcAft>
              <a:buSzPts val="1018"/>
              <a:buNone/>
            </a:pPr>
            <a:endParaRPr sz="1402">
              <a:solidFill>
                <a:srgbClr val="000000"/>
              </a:solidFill>
            </a:endParaRPr>
          </a:p>
        </p:txBody>
      </p:sp>
      <p:sp>
        <p:nvSpPr>
          <p:cNvPr id="235" name="Google Shape;235;p1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15</a:t>
            </a:fld>
            <a:endParaRPr/>
          </a:p>
        </p:txBody>
      </p:sp>
      <p:sp>
        <p:nvSpPr>
          <p:cNvPr id="236" name="Google Shape;236;p15"/>
          <p:cNvSpPr txBox="1"/>
          <p:nvPr/>
        </p:nvSpPr>
        <p:spPr>
          <a:xfrm>
            <a:off x="2456625" y="3700250"/>
            <a:ext cx="30000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51AB62"/>
                </a:solidFill>
                <a:highlight>
                  <a:srgbClr val="FAF7F5"/>
                </a:highlight>
                <a:latin typeface="Courier New"/>
                <a:ea typeface="Courier New"/>
                <a:cs typeface="Courier New"/>
                <a:sym typeface="Courier New"/>
              </a:rPr>
              <a:t>import RPi.GPIO as GPIO</a:t>
            </a:r>
            <a:endParaRPr sz="1200" b="0" i="0" u="none" strike="noStrike" cap="none">
              <a:solidFill>
                <a:srgbClr val="51AB62"/>
              </a:solidFill>
              <a:highlight>
                <a:srgbClr val="FAF7F5"/>
              </a:highlight>
              <a:latin typeface="Courier New"/>
              <a:ea typeface="Courier New"/>
              <a:cs typeface="Courier New"/>
              <a:sym typeface="Courier New"/>
            </a:endParaRPr>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51AB62"/>
                </a:solidFill>
                <a:highlight>
                  <a:srgbClr val="FAF7F5"/>
                </a:highlight>
                <a:latin typeface="Courier New"/>
                <a:ea typeface="Courier New"/>
                <a:cs typeface="Courier New"/>
                <a:sym typeface="Courier New"/>
              </a:rPr>
              <a:t>GPIO.setmode(GPIO.BCM)GPIO.output(18,GPIO.HIGH)</a:t>
            </a:r>
            <a:endParaRPr sz="1200" b="0" i="0" u="none" strike="noStrike" cap="none">
              <a:solidFill>
                <a:srgbClr val="51AB62"/>
              </a:solidFill>
              <a:highlight>
                <a:srgbClr val="FAF7F5"/>
              </a:highlight>
              <a:latin typeface="Courier New"/>
              <a:ea typeface="Courier New"/>
              <a:cs typeface="Courier New"/>
              <a:sym typeface="Courier New"/>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gpio readall</a:t>
            </a:r>
            <a:endParaRPr/>
          </a:p>
        </p:txBody>
      </p:sp>
      <p:sp>
        <p:nvSpPr>
          <p:cNvPr id="242" name="Google Shape;242;p16"/>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endParaRPr/>
          </a:p>
        </p:txBody>
      </p:sp>
      <p:sp>
        <p:nvSpPr>
          <p:cNvPr id="243" name="Google Shape;243;p1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16</a:t>
            </a:fld>
            <a:endParaRPr/>
          </a:p>
        </p:txBody>
      </p:sp>
      <p:pic>
        <p:nvPicPr>
          <p:cNvPr id="244" name="Google Shape;244;p16"/>
          <p:cNvPicPr preferRelativeResize="0"/>
          <p:nvPr/>
        </p:nvPicPr>
        <p:blipFill rotWithShape="1">
          <a:blip r:embed="rId3">
            <a:alphaModFix/>
          </a:blip>
          <a:srcRect r="42527" b="28222"/>
          <a:stretch/>
        </p:blipFill>
        <p:spPr>
          <a:xfrm>
            <a:off x="3257075" y="583450"/>
            <a:ext cx="5439626" cy="41737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GPIO</a:t>
            </a:r>
            <a:endParaRPr/>
          </a:p>
        </p:txBody>
      </p:sp>
      <p:sp>
        <p:nvSpPr>
          <p:cNvPr id="250" name="Google Shape;250;p17"/>
          <p:cNvSpPr txBox="1">
            <a:spLocks noGrp="1"/>
          </p:cNvSpPr>
          <p:nvPr>
            <p:ph type="body" idx="1"/>
          </p:nvPr>
        </p:nvSpPr>
        <p:spPr>
          <a:xfrm>
            <a:off x="819150" y="1990725"/>
            <a:ext cx="3464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200" b="1"/>
              <a:t>Configurable as</a:t>
            </a:r>
            <a:endParaRPr sz="2200" b="1"/>
          </a:p>
          <a:p>
            <a:pPr marL="0" lvl="0" indent="457200" algn="l" rtl="0">
              <a:lnSpc>
                <a:spcPct val="115000"/>
              </a:lnSpc>
              <a:spcBef>
                <a:spcPts val="1200"/>
              </a:spcBef>
              <a:spcAft>
                <a:spcPts val="0"/>
              </a:spcAft>
              <a:buSzPts val="1300"/>
              <a:buNone/>
            </a:pPr>
            <a:r>
              <a:rPr lang="en" sz="2200"/>
              <a:t>Pull-up</a:t>
            </a:r>
            <a:endParaRPr sz="2200"/>
          </a:p>
          <a:p>
            <a:pPr marL="0" lvl="0" indent="457200" algn="l" rtl="0">
              <a:lnSpc>
                <a:spcPct val="115000"/>
              </a:lnSpc>
              <a:spcBef>
                <a:spcPts val="1200"/>
              </a:spcBef>
              <a:spcAft>
                <a:spcPts val="1200"/>
              </a:spcAft>
              <a:buSzPts val="1300"/>
              <a:buNone/>
            </a:pPr>
            <a:r>
              <a:rPr lang="en" sz="2200"/>
              <a:t>Pull-down</a:t>
            </a:r>
            <a:endParaRPr sz="2200"/>
          </a:p>
        </p:txBody>
      </p:sp>
      <p:sp>
        <p:nvSpPr>
          <p:cNvPr id="251" name="Google Shape;251;p1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17</a:t>
            </a:fld>
            <a:endParaRPr/>
          </a:p>
        </p:txBody>
      </p:sp>
      <p:pic>
        <p:nvPicPr>
          <p:cNvPr id="252" name="Google Shape;252;p17"/>
          <p:cNvPicPr preferRelativeResize="0"/>
          <p:nvPr/>
        </p:nvPicPr>
        <p:blipFill rotWithShape="1">
          <a:blip r:embed="rId3">
            <a:alphaModFix/>
          </a:blip>
          <a:srcRect/>
          <a:stretch/>
        </p:blipFill>
        <p:spPr>
          <a:xfrm>
            <a:off x="5167448" y="553835"/>
            <a:ext cx="3323150" cy="4035825"/>
          </a:xfrm>
          <a:prstGeom prst="rect">
            <a:avLst/>
          </a:prstGeom>
          <a:noFill/>
          <a:ln>
            <a:noFill/>
          </a:ln>
        </p:spPr>
      </p:pic>
      <p:sp>
        <p:nvSpPr>
          <p:cNvPr id="253" name="Google Shape;253;p17"/>
          <p:cNvSpPr txBox="1"/>
          <p:nvPr/>
        </p:nvSpPr>
        <p:spPr>
          <a:xfrm>
            <a:off x="383850" y="4555825"/>
            <a:ext cx="77076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1" u="none" strike="noStrike" cap="none">
                <a:solidFill>
                  <a:srgbClr val="4A86E8"/>
                </a:solidFill>
                <a:latin typeface="Arial"/>
                <a:ea typeface="Arial"/>
                <a:cs typeface="Arial"/>
                <a:sym typeface="Arial"/>
              </a:rPr>
              <a:t>https://www.cl.cam.ac.uk/projects/raspberrypi/tutorials/robot/images/EGHS-PullUpDownSwitchProtected.jpg</a:t>
            </a:r>
            <a:endParaRPr sz="1200" b="0" i="1" u="none" strike="noStrike" cap="none">
              <a:solidFill>
                <a:srgbClr val="4A86E8"/>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Serial Peripheral Interface (SPI)</a:t>
            </a:r>
            <a:endParaRPr/>
          </a:p>
        </p:txBody>
      </p:sp>
      <p:sp>
        <p:nvSpPr>
          <p:cNvPr id="259" name="Google Shape;259;p18"/>
          <p:cNvSpPr txBox="1">
            <a:spLocks noGrp="1"/>
          </p:cNvSpPr>
          <p:nvPr>
            <p:ph type="body" idx="1"/>
          </p:nvPr>
        </p:nvSpPr>
        <p:spPr>
          <a:xfrm>
            <a:off x="819150" y="1990725"/>
            <a:ext cx="3576000" cy="24480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r>
              <a:rPr lang="en" sz="1332"/>
              <a:t>Each device selected by its own select line</a:t>
            </a:r>
            <a:endParaRPr sz="1332"/>
          </a:p>
          <a:p>
            <a:pPr marL="0" lvl="0" indent="0" algn="l" rtl="0">
              <a:lnSpc>
                <a:spcPct val="95000"/>
              </a:lnSpc>
              <a:spcBef>
                <a:spcPts val="1200"/>
              </a:spcBef>
              <a:spcAft>
                <a:spcPts val="0"/>
              </a:spcAft>
              <a:buSzPts val="275"/>
              <a:buNone/>
            </a:pPr>
            <a:r>
              <a:rPr lang="en" sz="1332"/>
              <a:t>Higher data transfer than I2C, but more wires</a:t>
            </a:r>
            <a:endParaRPr sz="1332"/>
          </a:p>
          <a:p>
            <a:pPr marL="0" lvl="0" indent="0" algn="l" rtl="0">
              <a:lnSpc>
                <a:spcPct val="95000"/>
              </a:lnSpc>
              <a:spcBef>
                <a:spcPts val="1200"/>
              </a:spcBef>
              <a:spcAft>
                <a:spcPts val="0"/>
              </a:spcAft>
              <a:buSzPts val="275"/>
              <a:buNone/>
            </a:pPr>
            <a:r>
              <a:rPr lang="en" sz="1332"/>
              <a:t>GPIO9 = MISO</a:t>
            </a:r>
            <a:endParaRPr sz="1332"/>
          </a:p>
          <a:p>
            <a:pPr marL="0" lvl="0" indent="0" algn="l" rtl="0">
              <a:lnSpc>
                <a:spcPct val="95000"/>
              </a:lnSpc>
              <a:spcBef>
                <a:spcPts val="1200"/>
              </a:spcBef>
              <a:spcAft>
                <a:spcPts val="0"/>
              </a:spcAft>
              <a:buSzPts val="275"/>
              <a:buNone/>
            </a:pPr>
            <a:r>
              <a:rPr lang="en" sz="1332"/>
              <a:t>GPIO10 = MOSI</a:t>
            </a:r>
            <a:endParaRPr sz="1332"/>
          </a:p>
          <a:p>
            <a:pPr marL="0" lvl="0" indent="0" algn="l" rtl="0">
              <a:lnSpc>
                <a:spcPct val="95000"/>
              </a:lnSpc>
              <a:spcBef>
                <a:spcPts val="1200"/>
              </a:spcBef>
              <a:spcAft>
                <a:spcPts val="0"/>
              </a:spcAft>
              <a:buSzPts val="275"/>
              <a:buNone/>
            </a:pPr>
            <a:r>
              <a:rPr lang="en" sz="1332"/>
              <a:t>GPIO11 = SCK</a:t>
            </a:r>
            <a:endParaRPr sz="1332"/>
          </a:p>
          <a:p>
            <a:pPr marL="0" lvl="0" indent="0" algn="l" rtl="0">
              <a:lnSpc>
                <a:spcPct val="95000"/>
              </a:lnSpc>
              <a:spcBef>
                <a:spcPts val="1200"/>
              </a:spcBef>
              <a:spcAft>
                <a:spcPts val="0"/>
              </a:spcAft>
              <a:buSzPts val="275"/>
              <a:buNone/>
            </a:pPr>
            <a:r>
              <a:rPr lang="en" sz="1332"/>
              <a:t>GPIO8 = CE0  (SS0)</a:t>
            </a:r>
            <a:endParaRPr sz="1332"/>
          </a:p>
          <a:p>
            <a:pPr marL="0" lvl="0" indent="0" algn="l" rtl="0">
              <a:lnSpc>
                <a:spcPct val="95000"/>
              </a:lnSpc>
              <a:spcBef>
                <a:spcPts val="1200"/>
              </a:spcBef>
              <a:spcAft>
                <a:spcPts val="0"/>
              </a:spcAft>
              <a:buSzPts val="275"/>
              <a:buNone/>
            </a:pPr>
            <a:r>
              <a:rPr lang="en" sz="1332"/>
              <a:t>GPIO7 = CE1 (SS1)</a:t>
            </a:r>
            <a:endParaRPr sz="1332"/>
          </a:p>
          <a:p>
            <a:pPr marL="0" lvl="0" indent="0" algn="l" rtl="0">
              <a:lnSpc>
                <a:spcPct val="95000"/>
              </a:lnSpc>
              <a:spcBef>
                <a:spcPts val="1200"/>
              </a:spcBef>
              <a:spcAft>
                <a:spcPts val="1200"/>
              </a:spcAft>
              <a:buSzPts val="275"/>
              <a:buNone/>
            </a:pPr>
            <a:endParaRPr sz="625"/>
          </a:p>
        </p:txBody>
      </p:sp>
      <p:sp>
        <p:nvSpPr>
          <p:cNvPr id="260" name="Google Shape;260;p1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18</a:t>
            </a:fld>
            <a:endParaRPr/>
          </a:p>
        </p:txBody>
      </p:sp>
      <p:pic>
        <p:nvPicPr>
          <p:cNvPr id="261" name="Google Shape;261;p18"/>
          <p:cNvPicPr preferRelativeResize="0"/>
          <p:nvPr/>
        </p:nvPicPr>
        <p:blipFill rotWithShape="1">
          <a:blip r:embed="rId3">
            <a:alphaModFix/>
          </a:blip>
          <a:srcRect/>
          <a:stretch/>
        </p:blipFill>
        <p:spPr>
          <a:xfrm>
            <a:off x="4395000" y="1536200"/>
            <a:ext cx="4157025" cy="3357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9"/>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Inter-Integrated Circuit (I2C)</a:t>
            </a:r>
            <a:endParaRPr/>
          </a:p>
        </p:txBody>
      </p:sp>
      <p:sp>
        <p:nvSpPr>
          <p:cNvPr id="267" name="Google Shape;267;p19"/>
          <p:cNvSpPr txBox="1">
            <a:spLocks noGrp="1"/>
          </p:cNvSpPr>
          <p:nvPr>
            <p:ph type="body" idx="1"/>
          </p:nvPr>
        </p:nvSpPr>
        <p:spPr>
          <a:xfrm>
            <a:off x="819150" y="1990725"/>
            <a:ext cx="38553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1500"/>
              <a:t>Each device has a unique address</a:t>
            </a:r>
            <a:endParaRPr sz="1500"/>
          </a:p>
          <a:p>
            <a:pPr marL="0" lvl="0" indent="0" algn="l" rtl="0">
              <a:lnSpc>
                <a:spcPct val="115000"/>
              </a:lnSpc>
              <a:spcBef>
                <a:spcPts val="1200"/>
              </a:spcBef>
              <a:spcAft>
                <a:spcPts val="0"/>
              </a:spcAft>
              <a:buSzPts val="1300"/>
              <a:buNone/>
            </a:pPr>
            <a:r>
              <a:rPr lang="en" sz="1500"/>
              <a:t>Distance limited but can get extenders.</a:t>
            </a:r>
            <a:endParaRPr sz="1500"/>
          </a:p>
          <a:p>
            <a:pPr marL="0" lvl="0" indent="0" algn="l" rtl="0">
              <a:lnSpc>
                <a:spcPct val="115000"/>
              </a:lnSpc>
              <a:spcBef>
                <a:spcPts val="1200"/>
              </a:spcBef>
              <a:spcAft>
                <a:spcPts val="0"/>
              </a:spcAft>
              <a:buSzPts val="1300"/>
              <a:buNone/>
            </a:pPr>
            <a:r>
              <a:rPr lang="en" sz="1500"/>
              <a:t>Many sensors and displays hae I2C interface</a:t>
            </a:r>
            <a:endParaRPr sz="1500"/>
          </a:p>
          <a:p>
            <a:pPr marL="0" lvl="0" indent="0" algn="l" rtl="0">
              <a:lnSpc>
                <a:spcPct val="115000"/>
              </a:lnSpc>
              <a:spcBef>
                <a:spcPts val="1200"/>
              </a:spcBef>
              <a:spcAft>
                <a:spcPts val="0"/>
              </a:spcAft>
              <a:buSzPts val="1300"/>
              <a:buNone/>
            </a:pPr>
            <a:r>
              <a:rPr lang="en" sz="1500"/>
              <a:t>Libraries exist!</a:t>
            </a:r>
            <a:endParaRPr sz="1500"/>
          </a:p>
          <a:p>
            <a:pPr marL="0" lvl="0" indent="0" algn="l" rtl="0">
              <a:lnSpc>
                <a:spcPct val="115000"/>
              </a:lnSpc>
              <a:spcBef>
                <a:spcPts val="1200"/>
              </a:spcBef>
              <a:spcAft>
                <a:spcPts val="0"/>
              </a:spcAft>
              <a:buSzPts val="1300"/>
              <a:buNone/>
            </a:pPr>
            <a:r>
              <a:rPr lang="en" sz="1500"/>
              <a:t>GPIO2  is SDA</a:t>
            </a:r>
            <a:endParaRPr sz="1500"/>
          </a:p>
          <a:p>
            <a:pPr marL="0" lvl="0" indent="0" algn="l" rtl="0">
              <a:lnSpc>
                <a:spcPct val="115000"/>
              </a:lnSpc>
              <a:spcBef>
                <a:spcPts val="1200"/>
              </a:spcBef>
              <a:spcAft>
                <a:spcPts val="1200"/>
              </a:spcAft>
              <a:buSzPts val="1300"/>
              <a:buNone/>
            </a:pPr>
            <a:r>
              <a:rPr lang="en" sz="1500"/>
              <a:t>GPIO3 is SCL</a:t>
            </a:r>
            <a:endParaRPr sz="1500"/>
          </a:p>
        </p:txBody>
      </p:sp>
      <p:sp>
        <p:nvSpPr>
          <p:cNvPr id="268" name="Google Shape;268;p1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19</a:t>
            </a:fld>
            <a:endParaRPr/>
          </a:p>
        </p:txBody>
      </p:sp>
      <p:pic>
        <p:nvPicPr>
          <p:cNvPr id="269" name="Google Shape;269;p19"/>
          <p:cNvPicPr preferRelativeResize="0"/>
          <p:nvPr/>
        </p:nvPicPr>
        <p:blipFill rotWithShape="1">
          <a:blip r:embed="rId3">
            <a:alphaModFix/>
          </a:blip>
          <a:srcRect/>
          <a:stretch/>
        </p:blipFill>
        <p:spPr>
          <a:xfrm>
            <a:off x="4666000" y="1691138"/>
            <a:ext cx="3855350" cy="3047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Operating Systems/Distros</a:t>
            </a:r>
            <a:endParaRPr/>
          </a:p>
        </p:txBody>
      </p:sp>
      <p:sp>
        <p:nvSpPr>
          <p:cNvPr id="275" name="Google Shape;275;p20"/>
          <p:cNvSpPr txBox="1">
            <a:spLocks noGrp="1"/>
          </p:cNvSpPr>
          <p:nvPr>
            <p:ph type="body" idx="1"/>
          </p:nvPr>
        </p:nvSpPr>
        <p:spPr>
          <a:xfrm>
            <a:off x="819150" y="1500350"/>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1900" b="1"/>
              <a:t>Raspberry PI OS</a:t>
            </a:r>
            <a:r>
              <a:rPr lang="en" sz="1900"/>
              <a:t>  -  OEM OS, 32 bit.  64 just deployed.</a:t>
            </a:r>
            <a:endParaRPr sz="1900"/>
          </a:p>
          <a:p>
            <a:pPr marL="0" lvl="0" indent="0" algn="l" rtl="0">
              <a:lnSpc>
                <a:spcPct val="115000"/>
              </a:lnSpc>
              <a:spcBef>
                <a:spcPts val="1200"/>
              </a:spcBef>
              <a:spcAft>
                <a:spcPts val="0"/>
              </a:spcAft>
              <a:buSzPts val="1300"/>
              <a:buNone/>
            </a:pPr>
            <a:r>
              <a:rPr lang="en" sz="1900" b="1"/>
              <a:t>Libra Elec</a:t>
            </a:r>
            <a:r>
              <a:rPr lang="en" sz="1900"/>
              <a:t> - Kodi Entertainment Center</a:t>
            </a:r>
            <a:endParaRPr sz="1900"/>
          </a:p>
          <a:p>
            <a:pPr marL="0" lvl="0" indent="0" algn="l" rtl="0">
              <a:lnSpc>
                <a:spcPct val="115000"/>
              </a:lnSpc>
              <a:spcBef>
                <a:spcPts val="1200"/>
              </a:spcBef>
              <a:spcAft>
                <a:spcPts val="0"/>
              </a:spcAft>
              <a:buSzPts val="1300"/>
              <a:buNone/>
            </a:pPr>
            <a:r>
              <a:rPr lang="en" sz="1900" b="1"/>
              <a:t>Ubuntu</a:t>
            </a:r>
            <a:r>
              <a:rPr lang="en" sz="1900"/>
              <a:t> Desktop or Server  - Popular desktop Operating System</a:t>
            </a:r>
            <a:endParaRPr sz="1900"/>
          </a:p>
          <a:p>
            <a:pPr marL="0" lvl="0" indent="0" algn="l" rtl="0">
              <a:lnSpc>
                <a:spcPct val="115000"/>
              </a:lnSpc>
              <a:spcBef>
                <a:spcPts val="1200"/>
              </a:spcBef>
              <a:spcAft>
                <a:spcPts val="0"/>
              </a:spcAft>
              <a:buSzPts val="1300"/>
              <a:buNone/>
            </a:pPr>
            <a:r>
              <a:rPr lang="en" sz="1900" b="1"/>
              <a:t>MotioneyeOS</a:t>
            </a:r>
            <a:r>
              <a:rPr lang="en" sz="1900"/>
              <a:t> - Security camera OS</a:t>
            </a:r>
            <a:endParaRPr sz="1900"/>
          </a:p>
          <a:p>
            <a:pPr marL="0" lvl="0" indent="0" algn="l" rtl="0">
              <a:lnSpc>
                <a:spcPct val="115000"/>
              </a:lnSpc>
              <a:spcBef>
                <a:spcPts val="1200"/>
              </a:spcBef>
              <a:spcAft>
                <a:spcPts val="0"/>
              </a:spcAft>
              <a:buSzPts val="1300"/>
              <a:buNone/>
            </a:pPr>
            <a:r>
              <a:rPr lang="en" sz="1900" b="1"/>
              <a:t>HamPi</a:t>
            </a:r>
            <a:r>
              <a:rPr lang="en" sz="1900"/>
              <a:t> - OS focused on Ham Radio Applications</a:t>
            </a:r>
            <a:endParaRPr sz="1900"/>
          </a:p>
          <a:p>
            <a:pPr marL="0" lvl="0" indent="0" algn="l" rtl="0">
              <a:lnSpc>
                <a:spcPct val="115000"/>
              </a:lnSpc>
              <a:spcBef>
                <a:spcPts val="1200"/>
              </a:spcBef>
              <a:spcAft>
                <a:spcPts val="0"/>
              </a:spcAft>
              <a:buSzPts val="1300"/>
              <a:buNone/>
            </a:pPr>
            <a:r>
              <a:rPr lang="en" sz="1900" b="1"/>
              <a:t>OpenMediaVault</a:t>
            </a:r>
            <a:r>
              <a:rPr lang="en" sz="1900"/>
              <a:t> - Installs on top of Raspbian, network attached storage</a:t>
            </a:r>
            <a:endParaRPr sz="1900"/>
          </a:p>
          <a:p>
            <a:pPr marL="0" lvl="0" indent="0" algn="l" rtl="0">
              <a:lnSpc>
                <a:spcPct val="115000"/>
              </a:lnSpc>
              <a:spcBef>
                <a:spcPts val="1200"/>
              </a:spcBef>
              <a:spcAft>
                <a:spcPts val="0"/>
              </a:spcAft>
              <a:buSzPts val="1300"/>
              <a:buNone/>
            </a:pPr>
            <a:r>
              <a:rPr lang="en" sz="1900" b="1"/>
              <a:t>Home Assistant</a:t>
            </a:r>
            <a:r>
              <a:rPr lang="en" sz="1900"/>
              <a:t> - Central control system for smart home devices</a:t>
            </a:r>
            <a:endParaRPr sz="1900"/>
          </a:p>
          <a:p>
            <a:pPr marL="0" lvl="0" indent="0" algn="l" rtl="0">
              <a:lnSpc>
                <a:spcPct val="115000"/>
              </a:lnSpc>
              <a:spcBef>
                <a:spcPts val="1200"/>
              </a:spcBef>
              <a:spcAft>
                <a:spcPts val="0"/>
              </a:spcAft>
              <a:buSzPts val="1300"/>
              <a:buNone/>
            </a:pPr>
            <a:endParaRPr sz="1900"/>
          </a:p>
          <a:p>
            <a:pPr marL="0" lvl="0" indent="0" algn="l" rtl="0">
              <a:lnSpc>
                <a:spcPct val="115000"/>
              </a:lnSpc>
              <a:spcBef>
                <a:spcPts val="1200"/>
              </a:spcBef>
              <a:spcAft>
                <a:spcPts val="1200"/>
              </a:spcAft>
              <a:buSzPts val="1300"/>
              <a:buNone/>
            </a:pPr>
            <a:endParaRPr sz="1900"/>
          </a:p>
        </p:txBody>
      </p:sp>
      <p:sp>
        <p:nvSpPr>
          <p:cNvPr id="276" name="Google Shape;276;p2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1"/>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Operating Systems</a:t>
            </a:r>
            <a:endParaRPr/>
          </a:p>
        </p:txBody>
      </p:sp>
      <p:sp>
        <p:nvSpPr>
          <p:cNvPr id="282" name="Google Shape;282;p21"/>
          <p:cNvSpPr txBox="1">
            <a:spLocks noGrp="1"/>
          </p:cNvSpPr>
          <p:nvPr>
            <p:ph type="body" idx="1"/>
          </p:nvPr>
        </p:nvSpPr>
        <p:spPr>
          <a:xfrm>
            <a:off x="819150" y="1562700"/>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2100" b="1">
                <a:solidFill>
                  <a:srgbClr val="000000"/>
                </a:solidFill>
                <a:latin typeface="Arial"/>
                <a:ea typeface="Arial"/>
                <a:cs typeface="Arial"/>
                <a:sym typeface="Arial"/>
              </a:rPr>
              <a:t>RetroPie</a:t>
            </a:r>
            <a:r>
              <a:rPr lang="en" sz="2100">
                <a:solidFill>
                  <a:srgbClr val="000000"/>
                </a:solidFill>
                <a:latin typeface="Arial"/>
                <a:ea typeface="Arial"/>
                <a:cs typeface="Arial"/>
                <a:sym typeface="Arial"/>
              </a:rPr>
              <a:t> (retro gaming)</a:t>
            </a:r>
            <a:endParaRPr sz="21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100" b="1">
                <a:solidFill>
                  <a:srgbClr val="000000"/>
                </a:solidFill>
                <a:latin typeface="Arial"/>
                <a:ea typeface="Arial"/>
                <a:cs typeface="Arial"/>
                <a:sym typeface="Arial"/>
              </a:rPr>
              <a:t>OctoPrint</a:t>
            </a:r>
            <a:r>
              <a:rPr lang="en" sz="2100">
                <a:solidFill>
                  <a:srgbClr val="000000"/>
                </a:solidFill>
                <a:latin typeface="Arial"/>
                <a:ea typeface="Arial"/>
                <a:cs typeface="Arial"/>
                <a:sym typeface="Arial"/>
              </a:rPr>
              <a:t> (3D printing)</a:t>
            </a:r>
            <a:endParaRPr sz="21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r>
              <a:rPr lang="en" sz="2100" b="1">
                <a:solidFill>
                  <a:srgbClr val="000000"/>
                </a:solidFill>
                <a:latin typeface="Arial"/>
                <a:ea typeface="Arial"/>
                <a:cs typeface="Arial"/>
                <a:sym typeface="Arial"/>
              </a:rPr>
              <a:t>PiDora</a:t>
            </a:r>
            <a:r>
              <a:rPr lang="en" sz="2100">
                <a:solidFill>
                  <a:srgbClr val="000000"/>
                </a:solidFill>
                <a:latin typeface="Arial"/>
                <a:ea typeface="Arial"/>
                <a:cs typeface="Arial"/>
                <a:sym typeface="Arial"/>
              </a:rPr>
              <a:t> (Fedora on Pi)</a:t>
            </a:r>
            <a:endParaRPr sz="2100">
              <a:solidFill>
                <a:srgbClr val="000000"/>
              </a:solidFill>
              <a:latin typeface="Arial"/>
              <a:ea typeface="Arial"/>
              <a:cs typeface="Arial"/>
              <a:sym typeface="Arial"/>
            </a:endParaRPr>
          </a:p>
          <a:p>
            <a:pPr marL="0" lvl="0" indent="0" algn="l" rtl="0">
              <a:lnSpc>
                <a:spcPct val="115000"/>
              </a:lnSpc>
              <a:spcBef>
                <a:spcPts val="1200"/>
              </a:spcBef>
              <a:spcAft>
                <a:spcPts val="0"/>
              </a:spcAft>
              <a:buSzPts val="1300"/>
              <a:buNone/>
            </a:pPr>
            <a:endParaRPr sz="1600">
              <a:solidFill>
                <a:srgbClr val="000000"/>
              </a:solidFill>
              <a:latin typeface="Arial"/>
              <a:ea typeface="Arial"/>
              <a:cs typeface="Arial"/>
              <a:sym typeface="Arial"/>
            </a:endParaRPr>
          </a:p>
          <a:p>
            <a:pPr marL="0" lvl="0" indent="0" algn="l" rtl="0">
              <a:lnSpc>
                <a:spcPct val="115000"/>
              </a:lnSpc>
              <a:spcBef>
                <a:spcPts val="1200"/>
              </a:spcBef>
              <a:spcAft>
                <a:spcPts val="1200"/>
              </a:spcAft>
              <a:buSzPts val="1300"/>
              <a:buNone/>
            </a:pPr>
            <a:endParaRPr sz="2100"/>
          </a:p>
        </p:txBody>
      </p:sp>
      <p:sp>
        <p:nvSpPr>
          <p:cNvPr id="283" name="Google Shape;283;p2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Hats</a:t>
            </a:r>
            <a:endParaRPr/>
          </a:p>
        </p:txBody>
      </p:sp>
      <p:sp>
        <p:nvSpPr>
          <p:cNvPr id="289" name="Google Shape;289;p22"/>
          <p:cNvSpPr txBox="1">
            <a:spLocks noGrp="1"/>
          </p:cNvSpPr>
          <p:nvPr>
            <p:ph type="body" idx="1"/>
          </p:nvPr>
        </p:nvSpPr>
        <p:spPr>
          <a:xfrm>
            <a:off x="885025" y="1347750"/>
            <a:ext cx="7505700" cy="24480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SzPct val="75003"/>
              <a:buNone/>
            </a:pPr>
            <a:r>
              <a:rPr lang="en" sz="6933"/>
              <a:t>Radioberry  SDR Transceiver</a:t>
            </a:r>
            <a:endParaRPr sz="6933"/>
          </a:p>
          <a:p>
            <a:pPr marL="0" lvl="0" indent="0" algn="l" rtl="0">
              <a:lnSpc>
                <a:spcPct val="115000"/>
              </a:lnSpc>
              <a:spcBef>
                <a:spcPts val="1200"/>
              </a:spcBef>
              <a:spcAft>
                <a:spcPts val="0"/>
              </a:spcAft>
              <a:buSzPct val="75003"/>
              <a:buNone/>
            </a:pPr>
            <a:r>
              <a:rPr lang="en" sz="6933"/>
              <a:t>WSPR</a:t>
            </a:r>
            <a:endParaRPr sz="6933"/>
          </a:p>
          <a:p>
            <a:pPr marL="0" lvl="0" indent="0" algn="l" rtl="0">
              <a:lnSpc>
                <a:spcPct val="115000"/>
              </a:lnSpc>
              <a:spcBef>
                <a:spcPts val="1200"/>
              </a:spcBef>
              <a:spcAft>
                <a:spcPts val="0"/>
              </a:spcAft>
              <a:buSzPct val="75003"/>
              <a:buNone/>
            </a:pPr>
            <a:r>
              <a:rPr lang="en" sz="6933"/>
              <a:t>Sense Hat</a:t>
            </a:r>
            <a:endParaRPr sz="6933"/>
          </a:p>
          <a:p>
            <a:pPr marL="0" lvl="0" indent="0" algn="l" rtl="0">
              <a:lnSpc>
                <a:spcPct val="115000"/>
              </a:lnSpc>
              <a:spcBef>
                <a:spcPts val="1200"/>
              </a:spcBef>
              <a:spcAft>
                <a:spcPts val="0"/>
              </a:spcAft>
              <a:buSzPct val="75003"/>
              <a:buNone/>
            </a:pPr>
            <a:r>
              <a:rPr lang="en" sz="6933"/>
              <a:t>Google Voice Hat</a:t>
            </a:r>
            <a:endParaRPr sz="6933"/>
          </a:p>
          <a:p>
            <a:pPr marL="0" lvl="0" indent="0" algn="l" rtl="0">
              <a:lnSpc>
                <a:spcPct val="115000"/>
              </a:lnSpc>
              <a:spcBef>
                <a:spcPts val="1200"/>
              </a:spcBef>
              <a:spcAft>
                <a:spcPts val="0"/>
              </a:spcAft>
              <a:buSzPct val="75003"/>
              <a:buNone/>
            </a:pPr>
            <a:r>
              <a:rPr lang="en" sz="6933"/>
              <a:t>IO Expander</a:t>
            </a:r>
            <a:endParaRPr sz="6933"/>
          </a:p>
          <a:p>
            <a:pPr marL="0" lvl="0" indent="0" algn="l" rtl="0">
              <a:lnSpc>
                <a:spcPct val="115000"/>
              </a:lnSpc>
              <a:spcBef>
                <a:spcPts val="1200"/>
              </a:spcBef>
              <a:spcAft>
                <a:spcPts val="0"/>
              </a:spcAft>
              <a:buSzPct val="75003"/>
              <a:buNone/>
            </a:pPr>
            <a:r>
              <a:rPr lang="en" sz="6933"/>
              <a:t>Audio</a:t>
            </a:r>
            <a:endParaRPr sz="6933"/>
          </a:p>
          <a:p>
            <a:pPr marL="0" lvl="0" indent="0" algn="l" rtl="0">
              <a:lnSpc>
                <a:spcPct val="115000"/>
              </a:lnSpc>
              <a:spcBef>
                <a:spcPts val="1200"/>
              </a:spcBef>
              <a:spcAft>
                <a:spcPts val="0"/>
              </a:spcAft>
              <a:buSzPct val="75003"/>
              <a:buNone/>
            </a:pPr>
            <a:r>
              <a:rPr lang="en" sz="6933"/>
              <a:t>Fan</a:t>
            </a:r>
            <a:endParaRPr sz="6933"/>
          </a:p>
          <a:p>
            <a:pPr marL="0" lvl="0" indent="0" algn="l" rtl="0">
              <a:lnSpc>
                <a:spcPct val="115000"/>
              </a:lnSpc>
              <a:spcBef>
                <a:spcPts val="1200"/>
              </a:spcBef>
              <a:spcAft>
                <a:spcPts val="0"/>
              </a:spcAft>
              <a:buSzPct val="75003"/>
              <a:buNone/>
            </a:pPr>
            <a:r>
              <a:rPr lang="en" sz="6933"/>
              <a:t>Relay</a:t>
            </a:r>
            <a:endParaRPr sz="6933"/>
          </a:p>
          <a:p>
            <a:pPr marL="0" lvl="0" indent="0" algn="l" rtl="0">
              <a:lnSpc>
                <a:spcPct val="115000"/>
              </a:lnSpc>
              <a:spcBef>
                <a:spcPts val="1200"/>
              </a:spcBef>
              <a:spcAft>
                <a:spcPts val="1200"/>
              </a:spcAft>
              <a:buSzPts val="1300"/>
              <a:buNone/>
            </a:pPr>
            <a:endParaRPr/>
          </a:p>
        </p:txBody>
      </p:sp>
      <p:sp>
        <p:nvSpPr>
          <p:cNvPr id="290" name="Google Shape;290;p2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Introduction to Linux</a:t>
            </a:r>
            <a:endParaRPr/>
          </a:p>
        </p:txBody>
      </p:sp>
      <p:sp>
        <p:nvSpPr>
          <p:cNvPr id="296" name="Google Shape;296;p23"/>
          <p:cNvSpPr txBox="1">
            <a:spLocks noGrp="1"/>
          </p:cNvSpPr>
          <p:nvPr>
            <p:ph type="body" idx="1"/>
          </p:nvPr>
        </p:nvSpPr>
        <p:spPr>
          <a:xfrm>
            <a:off x="819150" y="1609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500">
                <a:latin typeface="Arial"/>
                <a:ea typeface="Arial"/>
                <a:cs typeface="Arial"/>
                <a:sym typeface="Arial"/>
              </a:rPr>
              <a:t>In 1991, Finnish student Linus Torvalds wanted to create an alternative OS for desktop computers that was free and modifiable by anyone. This is known as ‘open source’ software because the source code is open to the public (as opposed to ‘closed source’ software like Windows where the source code is not open to the public). Linus created the UNIX-like OS and called it “Linux” (Linus + UNIX = Linux).</a:t>
            </a:r>
            <a:endParaRPr sz="1500">
              <a:latin typeface="Arial"/>
              <a:ea typeface="Arial"/>
              <a:cs typeface="Arial"/>
              <a:sym typeface="Arial"/>
            </a:endParaRPr>
          </a:p>
          <a:p>
            <a:pPr marL="0" lvl="0" indent="0" algn="l" rtl="0">
              <a:lnSpc>
                <a:spcPct val="115000"/>
              </a:lnSpc>
              <a:spcBef>
                <a:spcPts val="1200"/>
              </a:spcBef>
              <a:spcAft>
                <a:spcPts val="0"/>
              </a:spcAft>
              <a:buSzPts val="1300"/>
              <a:buNone/>
            </a:pPr>
            <a:endParaRPr/>
          </a:p>
          <a:p>
            <a:pPr marL="0" lvl="0" indent="0" algn="l" rtl="0">
              <a:lnSpc>
                <a:spcPct val="115000"/>
              </a:lnSpc>
              <a:spcBef>
                <a:spcPts val="1200"/>
              </a:spcBef>
              <a:spcAft>
                <a:spcPts val="1200"/>
              </a:spcAft>
              <a:buSzPts val="1300"/>
              <a:buNone/>
            </a:pPr>
            <a:endParaRPr/>
          </a:p>
        </p:txBody>
      </p:sp>
      <p:pic>
        <p:nvPicPr>
          <p:cNvPr id="297" name="Google Shape;297;p23"/>
          <p:cNvPicPr preferRelativeResize="0"/>
          <p:nvPr/>
        </p:nvPicPr>
        <p:blipFill rotWithShape="1">
          <a:blip r:embed="rId3">
            <a:alphaModFix/>
          </a:blip>
          <a:srcRect/>
          <a:stretch/>
        </p:blipFill>
        <p:spPr>
          <a:xfrm>
            <a:off x="6611375" y="2943300"/>
            <a:ext cx="1417825" cy="1716950"/>
          </a:xfrm>
          <a:prstGeom prst="rect">
            <a:avLst/>
          </a:prstGeom>
          <a:noFill/>
          <a:ln>
            <a:noFill/>
          </a:ln>
        </p:spPr>
      </p:pic>
      <p:sp>
        <p:nvSpPr>
          <p:cNvPr id="298" name="Google Shape;298;p23"/>
          <p:cNvSpPr txBox="1"/>
          <p:nvPr/>
        </p:nvSpPr>
        <p:spPr>
          <a:xfrm>
            <a:off x="5511975" y="4090850"/>
            <a:ext cx="10134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 sz="2500" b="1" i="1" u="none" strike="noStrike" cap="none">
                <a:solidFill>
                  <a:srgbClr val="000000"/>
                </a:solidFill>
                <a:latin typeface="Calibri"/>
                <a:ea typeface="Calibri"/>
                <a:cs typeface="Calibri"/>
                <a:sym typeface="Calibri"/>
              </a:rPr>
              <a:t>Tux</a:t>
            </a:r>
            <a:endParaRPr sz="2500" b="1" i="1" u="none" strike="noStrike" cap="none">
              <a:solidFill>
                <a:srgbClr val="000000"/>
              </a:solidFill>
              <a:latin typeface="Calibri"/>
              <a:ea typeface="Calibri"/>
              <a:cs typeface="Calibri"/>
              <a:sym typeface="Calibri"/>
            </a:endParaRPr>
          </a:p>
        </p:txBody>
      </p:sp>
      <p:sp>
        <p:nvSpPr>
          <p:cNvPr id="299" name="Google Shape;299;p2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Different ways to use Linux</a:t>
            </a:r>
            <a:endParaRPr/>
          </a:p>
        </p:txBody>
      </p:sp>
      <p:sp>
        <p:nvSpPr>
          <p:cNvPr id="305" name="Google Shape;305;p24"/>
          <p:cNvSpPr txBox="1">
            <a:spLocks noGrp="1"/>
          </p:cNvSpPr>
          <p:nvPr>
            <p:ph type="body" idx="1"/>
          </p:nvPr>
        </p:nvSpPr>
        <p:spPr>
          <a:xfrm>
            <a:off x="396925" y="1544100"/>
            <a:ext cx="4405800" cy="3393300"/>
          </a:xfrm>
          <a:prstGeom prst="rect">
            <a:avLst/>
          </a:prstGeom>
          <a:noFill/>
          <a:ln>
            <a:noFill/>
          </a:ln>
        </p:spPr>
        <p:txBody>
          <a:bodyPr spcFirstLastPara="1" wrap="square" lIns="91425" tIns="91425" rIns="91425" bIns="91425" anchor="t" anchorCtr="0">
            <a:normAutofit lnSpcReduction="10000"/>
          </a:bodyPr>
          <a:lstStyle/>
          <a:p>
            <a:pPr marL="457200" lvl="0" indent="-311150" algn="l" rtl="0">
              <a:lnSpc>
                <a:spcPct val="115000"/>
              </a:lnSpc>
              <a:spcBef>
                <a:spcPts val="0"/>
              </a:spcBef>
              <a:spcAft>
                <a:spcPts val="0"/>
              </a:spcAft>
              <a:buSzPts val="1300"/>
              <a:buChar char="●"/>
            </a:pPr>
            <a:r>
              <a:rPr lang="en"/>
              <a:t>Graphical User Interface (GUI)</a:t>
            </a:r>
            <a:endParaRPr/>
          </a:p>
          <a:p>
            <a:pPr marL="914400" lvl="1" indent="-298450" algn="l" rtl="0">
              <a:lnSpc>
                <a:spcPct val="115000"/>
              </a:lnSpc>
              <a:spcBef>
                <a:spcPts val="0"/>
              </a:spcBef>
              <a:spcAft>
                <a:spcPts val="0"/>
              </a:spcAft>
              <a:buSzPts val="1100"/>
              <a:buChar char="○"/>
            </a:pPr>
            <a:r>
              <a:rPr lang="en"/>
              <a:t>Similar to Microsoft Windows</a:t>
            </a:r>
            <a:endParaRPr/>
          </a:p>
          <a:p>
            <a:pPr marL="914400" lvl="1" indent="-298450" algn="l" rtl="0">
              <a:lnSpc>
                <a:spcPct val="115000"/>
              </a:lnSpc>
              <a:spcBef>
                <a:spcPts val="0"/>
              </a:spcBef>
              <a:spcAft>
                <a:spcPts val="0"/>
              </a:spcAft>
              <a:buSzPts val="1100"/>
              <a:buChar char="○"/>
            </a:pPr>
            <a:r>
              <a:rPr lang="en"/>
              <a:t>Very easy to use</a:t>
            </a:r>
            <a:endParaRPr/>
          </a:p>
          <a:p>
            <a:pPr marL="914400" lvl="1" indent="-298450" algn="l" rtl="0">
              <a:lnSpc>
                <a:spcPct val="115000"/>
              </a:lnSpc>
              <a:spcBef>
                <a:spcPts val="0"/>
              </a:spcBef>
              <a:spcAft>
                <a:spcPts val="0"/>
              </a:spcAft>
              <a:buSzPts val="1100"/>
              <a:buChar char="○"/>
            </a:pPr>
            <a:r>
              <a:rPr lang="en"/>
              <a:t>Web browsers, word processors, clipboard, drag &amp; drop, etc</a:t>
            </a:r>
            <a:endParaRPr/>
          </a:p>
          <a:p>
            <a:pPr marL="914400" lvl="1" indent="-298450" algn="l" rtl="0">
              <a:lnSpc>
                <a:spcPct val="115000"/>
              </a:lnSpc>
              <a:spcBef>
                <a:spcPts val="0"/>
              </a:spcBef>
              <a:spcAft>
                <a:spcPts val="0"/>
              </a:spcAft>
              <a:buSzPts val="1100"/>
              <a:buChar char="○"/>
            </a:pPr>
            <a:r>
              <a:rPr lang="en"/>
              <a:t>Very customizable </a:t>
            </a:r>
            <a:endParaRPr/>
          </a:p>
          <a:p>
            <a:pPr marL="1371600" lvl="2" indent="-298450" algn="l" rtl="0">
              <a:lnSpc>
                <a:spcPct val="115000"/>
              </a:lnSpc>
              <a:spcBef>
                <a:spcPts val="0"/>
              </a:spcBef>
              <a:spcAft>
                <a:spcPts val="0"/>
              </a:spcAft>
              <a:buSzPts val="1100"/>
              <a:buChar char="■"/>
            </a:pPr>
            <a:r>
              <a:rPr lang="en"/>
              <a:t>Desktop Environments (Gnome, KDE)</a:t>
            </a:r>
            <a:endParaRPr/>
          </a:p>
          <a:p>
            <a:pPr marL="914400" lvl="1" indent="-298450" algn="l" rtl="0">
              <a:lnSpc>
                <a:spcPct val="115000"/>
              </a:lnSpc>
              <a:spcBef>
                <a:spcPts val="0"/>
              </a:spcBef>
              <a:spcAft>
                <a:spcPts val="0"/>
              </a:spcAft>
              <a:buSzPts val="1100"/>
              <a:buChar char="○"/>
            </a:pPr>
            <a:r>
              <a:rPr lang="en"/>
              <a:t>Not all features implemented in GUI</a:t>
            </a:r>
            <a:endParaRPr/>
          </a:p>
          <a:p>
            <a:pPr marL="914400" lvl="1" indent="-298450" algn="l" rtl="0">
              <a:lnSpc>
                <a:spcPct val="115000"/>
              </a:lnSpc>
              <a:spcBef>
                <a:spcPts val="0"/>
              </a:spcBef>
              <a:spcAft>
                <a:spcPts val="0"/>
              </a:spcAft>
              <a:buSzPts val="1100"/>
              <a:buChar char="○"/>
            </a:pPr>
            <a:r>
              <a:rPr lang="en"/>
              <a:t>Use locally or over a network using VNC/Remote Desktop</a:t>
            </a:r>
            <a:br>
              <a:rPr lang="en"/>
            </a:br>
            <a:endParaRPr/>
          </a:p>
          <a:p>
            <a:pPr marL="457200" lvl="0" indent="-311150" algn="l" rtl="0">
              <a:lnSpc>
                <a:spcPct val="115000"/>
              </a:lnSpc>
              <a:spcBef>
                <a:spcPts val="0"/>
              </a:spcBef>
              <a:spcAft>
                <a:spcPts val="0"/>
              </a:spcAft>
              <a:buSzPts val="1300"/>
              <a:buChar char="●"/>
            </a:pPr>
            <a:r>
              <a:rPr lang="en"/>
              <a:t>Text-based User Interface (TUI)</a:t>
            </a:r>
            <a:endParaRPr/>
          </a:p>
          <a:p>
            <a:pPr marL="914400" lvl="1" indent="-298450" algn="l" rtl="0">
              <a:lnSpc>
                <a:spcPct val="115000"/>
              </a:lnSpc>
              <a:spcBef>
                <a:spcPts val="0"/>
              </a:spcBef>
              <a:spcAft>
                <a:spcPts val="0"/>
              </a:spcAft>
              <a:buSzPts val="1100"/>
              <a:buChar char="○"/>
            </a:pPr>
            <a:r>
              <a:rPr lang="en"/>
              <a:t>Similar to Windows Command Line Interface</a:t>
            </a:r>
            <a:endParaRPr/>
          </a:p>
          <a:p>
            <a:pPr marL="914400" lvl="1" indent="-298450" algn="l" rtl="0">
              <a:lnSpc>
                <a:spcPct val="115000"/>
              </a:lnSpc>
              <a:spcBef>
                <a:spcPts val="0"/>
              </a:spcBef>
              <a:spcAft>
                <a:spcPts val="0"/>
              </a:spcAft>
              <a:buSzPts val="1100"/>
              <a:buChar char="○"/>
            </a:pPr>
            <a:r>
              <a:rPr lang="en"/>
              <a:t>A bit more complex to use</a:t>
            </a:r>
            <a:endParaRPr/>
          </a:p>
          <a:p>
            <a:pPr marL="914400" lvl="1" indent="-298450" algn="l" rtl="0">
              <a:lnSpc>
                <a:spcPct val="115000"/>
              </a:lnSpc>
              <a:spcBef>
                <a:spcPts val="0"/>
              </a:spcBef>
              <a:spcAft>
                <a:spcPts val="0"/>
              </a:spcAft>
              <a:buSzPts val="1100"/>
              <a:buChar char="○"/>
            </a:pPr>
            <a:r>
              <a:rPr lang="en"/>
              <a:t>Very powerful commands/tools</a:t>
            </a:r>
            <a:endParaRPr/>
          </a:p>
          <a:p>
            <a:pPr marL="914400" lvl="1" indent="-298450" algn="l" rtl="0">
              <a:lnSpc>
                <a:spcPct val="115000"/>
              </a:lnSpc>
              <a:spcBef>
                <a:spcPts val="0"/>
              </a:spcBef>
              <a:spcAft>
                <a:spcPts val="0"/>
              </a:spcAft>
              <a:buSzPts val="1100"/>
              <a:buChar char="○"/>
            </a:pPr>
            <a:r>
              <a:rPr lang="en"/>
              <a:t>Command outputs can be fed into other command inputs</a:t>
            </a:r>
            <a:endParaRPr/>
          </a:p>
          <a:p>
            <a:pPr marL="914400" lvl="1" indent="-298450" algn="l" rtl="0">
              <a:lnSpc>
                <a:spcPct val="115000"/>
              </a:lnSpc>
              <a:spcBef>
                <a:spcPts val="0"/>
              </a:spcBef>
              <a:spcAft>
                <a:spcPts val="0"/>
              </a:spcAft>
              <a:buSzPts val="1100"/>
              <a:buChar char="○"/>
            </a:pPr>
            <a:r>
              <a:rPr lang="en"/>
              <a:t>Ability to script/automate actions</a:t>
            </a:r>
            <a:endParaRPr/>
          </a:p>
          <a:p>
            <a:pPr marL="914400" lvl="1" indent="-298450" algn="l" rtl="0">
              <a:lnSpc>
                <a:spcPct val="115000"/>
              </a:lnSpc>
              <a:spcBef>
                <a:spcPts val="0"/>
              </a:spcBef>
              <a:spcAft>
                <a:spcPts val="0"/>
              </a:spcAft>
              <a:buSzPts val="1100"/>
              <a:buChar char="○"/>
            </a:pPr>
            <a:r>
              <a:rPr lang="en"/>
              <a:t>Use locally or over a network using SSH</a:t>
            </a:r>
            <a:endParaRPr/>
          </a:p>
        </p:txBody>
      </p:sp>
      <p:sp>
        <p:nvSpPr>
          <p:cNvPr id="306" name="Google Shape;306;p2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24</a:t>
            </a:fld>
            <a:endParaRPr/>
          </a:p>
        </p:txBody>
      </p:sp>
      <p:pic>
        <p:nvPicPr>
          <p:cNvPr id="307" name="Google Shape;307;p24"/>
          <p:cNvPicPr preferRelativeResize="0"/>
          <p:nvPr/>
        </p:nvPicPr>
        <p:blipFill rotWithShape="1">
          <a:blip r:embed="rId3">
            <a:alphaModFix/>
          </a:blip>
          <a:srcRect/>
          <a:stretch/>
        </p:blipFill>
        <p:spPr>
          <a:xfrm>
            <a:off x="5423999" y="1450600"/>
            <a:ext cx="3348923" cy="1891124"/>
          </a:xfrm>
          <a:prstGeom prst="rect">
            <a:avLst/>
          </a:prstGeom>
          <a:noFill/>
          <a:ln>
            <a:noFill/>
          </a:ln>
        </p:spPr>
      </p:pic>
      <p:pic>
        <p:nvPicPr>
          <p:cNvPr id="308" name="Google Shape;308;p24"/>
          <p:cNvPicPr preferRelativeResize="0"/>
          <p:nvPr/>
        </p:nvPicPr>
        <p:blipFill rotWithShape="1">
          <a:blip r:embed="rId4">
            <a:alphaModFix/>
          </a:blip>
          <a:srcRect/>
          <a:stretch/>
        </p:blipFill>
        <p:spPr>
          <a:xfrm>
            <a:off x="4885767" y="3099467"/>
            <a:ext cx="2676626" cy="1690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 Structure</a:t>
            </a:r>
            <a:endParaRPr/>
          </a:p>
        </p:txBody>
      </p:sp>
      <p:sp>
        <p:nvSpPr>
          <p:cNvPr id="314" name="Google Shape;314;p25"/>
          <p:cNvSpPr txBox="1">
            <a:spLocks noGrp="1"/>
          </p:cNvSpPr>
          <p:nvPr>
            <p:ph type="body" idx="1"/>
          </p:nvPr>
        </p:nvSpPr>
        <p:spPr>
          <a:xfrm>
            <a:off x="819150" y="1800200"/>
            <a:ext cx="2178300" cy="24480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lnSpc>
                <a:spcPct val="115000"/>
              </a:lnSpc>
              <a:spcBef>
                <a:spcPts val="0"/>
              </a:spcBef>
              <a:spcAft>
                <a:spcPts val="0"/>
              </a:spcAft>
              <a:buSzPct val="142857"/>
              <a:buNone/>
            </a:pPr>
            <a:r>
              <a:rPr lang="en"/>
              <a:t>File structure is top down</a:t>
            </a:r>
            <a:endParaRPr/>
          </a:p>
          <a:p>
            <a:pPr marL="0" lvl="0" indent="0" algn="l" rtl="0">
              <a:lnSpc>
                <a:spcPct val="115000"/>
              </a:lnSpc>
              <a:spcBef>
                <a:spcPts val="1200"/>
              </a:spcBef>
              <a:spcAft>
                <a:spcPts val="0"/>
              </a:spcAft>
              <a:buSzPct val="142857"/>
              <a:buNone/>
            </a:pPr>
            <a:r>
              <a:rPr lang="en"/>
              <a:t>/  - root directory, all other directories are under this directory</a:t>
            </a:r>
            <a:endParaRPr/>
          </a:p>
          <a:p>
            <a:pPr marL="0" lvl="0" indent="0" algn="l" rtl="0">
              <a:lnSpc>
                <a:spcPct val="115000"/>
              </a:lnSpc>
              <a:spcBef>
                <a:spcPts val="1200"/>
              </a:spcBef>
              <a:spcAft>
                <a:spcPts val="0"/>
              </a:spcAft>
              <a:buSzPct val="142857"/>
              <a:buNone/>
            </a:pPr>
            <a:r>
              <a:rPr lang="en"/>
              <a:t>/bin &amp; /sbin   - essential binary files (programs), /sbin is generally for root user</a:t>
            </a:r>
            <a:endParaRPr/>
          </a:p>
          <a:p>
            <a:pPr marL="0" lvl="0" indent="0" algn="l" rtl="0">
              <a:lnSpc>
                <a:spcPct val="115000"/>
              </a:lnSpc>
              <a:spcBef>
                <a:spcPts val="1200"/>
              </a:spcBef>
              <a:spcAft>
                <a:spcPts val="0"/>
              </a:spcAft>
              <a:buSzPct val="142857"/>
              <a:buNone/>
            </a:pPr>
            <a:r>
              <a:rPr lang="en"/>
              <a:t>/etc - configuration files</a:t>
            </a:r>
            <a:endParaRPr/>
          </a:p>
          <a:p>
            <a:pPr marL="0" lvl="0" indent="0" algn="l" rtl="0">
              <a:lnSpc>
                <a:spcPct val="115000"/>
              </a:lnSpc>
              <a:spcBef>
                <a:spcPts val="1200"/>
              </a:spcBef>
              <a:spcAft>
                <a:spcPts val="0"/>
              </a:spcAft>
              <a:buSzPct val="142857"/>
              <a:buNone/>
            </a:pPr>
            <a:r>
              <a:rPr lang="en"/>
              <a:t>/home  - user home directories</a:t>
            </a:r>
            <a:endParaRPr/>
          </a:p>
          <a:p>
            <a:pPr marL="0" lvl="0" indent="0" algn="l" rtl="0">
              <a:lnSpc>
                <a:spcPct val="115000"/>
              </a:lnSpc>
              <a:spcBef>
                <a:spcPts val="1200"/>
              </a:spcBef>
              <a:spcAft>
                <a:spcPts val="0"/>
              </a:spcAft>
              <a:buSzPct val="142857"/>
              <a:buNone/>
            </a:pPr>
            <a:r>
              <a:rPr lang="en"/>
              <a:t>/usr  - user binary files and read only data</a:t>
            </a:r>
            <a:endParaRPr/>
          </a:p>
          <a:p>
            <a:pPr marL="0" lvl="0" indent="0" algn="l" rtl="0">
              <a:lnSpc>
                <a:spcPct val="115000"/>
              </a:lnSpc>
              <a:spcBef>
                <a:spcPts val="1200"/>
              </a:spcBef>
              <a:spcAft>
                <a:spcPts val="0"/>
              </a:spcAft>
              <a:buSzPct val="142856"/>
              <a:buNone/>
            </a:pPr>
            <a:r>
              <a:rPr lang="en"/>
              <a:t>/var - writable data files, most log files are found in /var/log/</a:t>
            </a:r>
            <a:endParaRPr/>
          </a:p>
          <a:p>
            <a:pPr marL="0" lvl="0" indent="0" algn="l" rtl="0">
              <a:lnSpc>
                <a:spcPct val="115000"/>
              </a:lnSpc>
              <a:spcBef>
                <a:spcPts val="1200"/>
              </a:spcBef>
              <a:spcAft>
                <a:spcPts val="1200"/>
              </a:spcAft>
              <a:buClr>
                <a:srgbClr val="000000"/>
              </a:buClr>
              <a:buSzPct val="142856"/>
              <a:buFont typeface="Arial"/>
              <a:buNone/>
            </a:pPr>
            <a:endParaRPr/>
          </a:p>
        </p:txBody>
      </p:sp>
      <p:sp>
        <p:nvSpPr>
          <p:cNvPr id="315" name="Google Shape;315;p2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25</a:t>
            </a:fld>
            <a:endParaRPr/>
          </a:p>
        </p:txBody>
      </p:sp>
      <p:pic>
        <p:nvPicPr>
          <p:cNvPr id="316" name="Google Shape;316;p25"/>
          <p:cNvPicPr preferRelativeResize="0"/>
          <p:nvPr/>
        </p:nvPicPr>
        <p:blipFill rotWithShape="1">
          <a:blip r:embed="rId3">
            <a:alphaModFix/>
          </a:blip>
          <a:srcRect/>
          <a:stretch/>
        </p:blipFill>
        <p:spPr>
          <a:xfrm>
            <a:off x="3185363" y="336525"/>
            <a:ext cx="5620450" cy="4557850"/>
          </a:xfrm>
          <a:prstGeom prst="rect">
            <a:avLst/>
          </a:prstGeom>
          <a:noFill/>
          <a:ln>
            <a:noFill/>
          </a:ln>
        </p:spPr>
      </p:pic>
      <p:sp>
        <p:nvSpPr>
          <p:cNvPr id="317" name="Google Shape;317;p25"/>
          <p:cNvSpPr txBox="1"/>
          <p:nvPr/>
        </p:nvSpPr>
        <p:spPr>
          <a:xfrm>
            <a:off x="111000" y="4586575"/>
            <a:ext cx="43665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accent6"/>
                </a:solidFill>
                <a:latin typeface="Arial"/>
                <a:ea typeface="Arial"/>
                <a:cs typeface="Arial"/>
                <a:sym typeface="Arial"/>
              </a:rPr>
              <a:t>https://www.tecmint.com/linux-directory-structure-and-important-files-paths-explained/</a:t>
            </a:r>
            <a:endParaRPr sz="800" b="0" i="0" u="none" strike="noStrike" cap="none">
              <a:solidFill>
                <a:schemeClr val="accent6"/>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 Structure</a:t>
            </a:r>
            <a:endParaRPr/>
          </a:p>
        </p:txBody>
      </p:sp>
      <p:sp>
        <p:nvSpPr>
          <p:cNvPr id="323" name="Google Shape;323;p2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26</a:t>
            </a:fld>
            <a:endParaRPr/>
          </a:p>
        </p:txBody>
      </p:sp>
      <p:pic>
        <p:nvPicPr>
          <p:cNvPr id="324" name="Google Shape;324;p26"/>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25" name="Google Shape;325;p26"/>
          <p:cNvSpPr txBox="1"/>
          <p:nvPr/>
        </p:nvSpPr>
        <p:spPr>
          <a:xfrm>
            <a:off x="111000" y="4586575"/>
            <a:ext cx="43665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accent6"/>
                </a:solidFill>
                <a:latin typeface="Arial"/>
                <a:ea typeface="Arial"/>
                <a:cs typeface="Arial"/>
                <a:sym typeface="Arial"/>
              </a:rPr>
              <a:t>https://www.tecmint.com/linux-directory-structure-and-important-files-paths-explained/</a:t>
            </a:r>
            <a:endParaRPr sz="800" b="0" i="0" u="none" strike="noStrike" cap="none">
              <a:solidFill>
                <a:schemeClr val="accent6"/>
              </a:solidFill>
              <a:latin typeface="Arial"/>
              <a:ea typeface="Arial"/>
              <a:cs typeface="Arial"/>
              <a:sym typeface="Arial"/>
            </a:endParaRPr>
          </a:p>
        </p:txBody>
      </p:sp>
      <p:sp>
        <p:nvSpPr>
          <p:cNvPr id="326" name="Google Shape;326;p26"/>
          <p:cNvSpPr txBox="1"/>
          <p:nvPr/>
        </p:nvSpPr>
        <p:spPr>
          <a:xfrm>
            <a:off x="819150" y="2650450"/>
            <a:ext cx="7155000" cy="19116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/bin</a:t>
            </a:r>
            <a:r>
              <a:rPr lang="en" sz="1100" b="0" i="0" u="none" strike="noStrike" cap="none">
                <a:solidFill>
                  <a:srgbClr val="3A3A3A"/>
                </a:solidFill>
                <a:latin typeface="Arial"/>
                <a:ea typeface="Arial"/>
                <a:cs typeface="Arial"/>
                <a:sym typeface="Arial"/>
              </a:rPr>
              <a:t> : The base command line utilities provided with the OS that are not used by the root user(admin) typically reside here.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/boot</a:t>
            </a:r>
            <a:r>
              <a:rPr lang="en" sz="1100" b="0" i="0" u="none" strike="noStrike" cap="none">
                <a:solidFill>
                  <a:srgbClr val="3A3A3A"/>
                </a:solidFill>
                <a:latin typeface="Arial"/>
                <a:ea typeface="Arial"/>
                <a:cs typeface="Arial"/>
                <a:sym typeface="Arial"/>
              </a:rPr>
              <a:t> : Holds important files used by the </a:t>
            </a:r>
            <a:r>
              <a:rPr lang="en" sz="1100" b="0" i="0" u="sng" strike="noStrike" cap="none">
                <a:solidFill>
                  <a:srgbClr val="BB0E30"/>
                </a:solidFill>
                <a:latin typeface="Arial"/>
                <a:ea typeface="Arial"/>
                <a:cs typeface="Arial"/>
                <a:sym typeface="Arial"/>
                <a:hlinkClick r:id="rId4">
                  <a:extLst>
                    <a:ext uri="{A12FA001-AC4F-418D-AE19-62706E023703}">
                      <ahyp:hlinkClr xmlns:ahyp="http://schemas.microsoft.com/office/drawing/2018/hyperlinkcolor" val="tx"/>
                    </a:ext>
                  </a:extLst>
                </a:hlinkClick>
              </a:rPr>
              <a:t>boot-up process</a:t>
            </a:r>
            <a:r>
              <a:rPr lang="en" sz="1100" b="0" i="0" u="none" strike="noStrike" cap="none">
                <a:solidFill>
                  <a:srgbClr val="3A3A3A"/>
                </a:solidFill>
                <a:latin typeface="Arial"/>
                <a:ea typeface="Arial"/>
                <a:cs typeface="Arial"/>
                <a:sym typeface="Arial"/>
              </a:rPr>
              <a:t>, including </a:t>
            </a:r>
            <a:r>
              <a:rPr lang="en" sz="1100" b="1" i="0" u="none" strike="noStrike" cap="none">
                <a:solidFill>
                  <a:srgbClr val="3A3A3A"/>
                </a:solidFill>
                <a:latin typeface="Arial"/>
                <a:ea typeface="Arial"/>
                <a:cs typeface="Arial"/>
                <a:sym typeface="Arial"/>
              </a:rPr>
              <a:t>Linux Kernel</a:t>
            </a:r>
            <a:r>
              <a:rPr lang="en" sz="1100" b="0" i="0" u="none" strike="noStrike" cap="none">
                <a:solidFill>
                  <a:srgbClr val="3A3A3A"/>
                </a:solidFill>
                <a:latin typeface="Arial"/>
                <a:ea typeface="Arial"/>
                <a:cs typeface="Arial"/>
                <a:sym typeface="Arial"/>
              </a:rPr>
              <a:t>.</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/dev</a:t>
            </a:r>
            <a:r>
              <a:rPr lang="en" sz="1100" b="0" i="0" u="none" strike="noStrike" cap="none">
                <a:solidFill>
                  <a:srgbClr val="3A3A3A"/>
                </a:solidFill>
                <a:latin typeface="Arial"/>
                <a:ea typeface="Arial"/>
                <a:cs typeface="Arial"/>
                <a:sym typeface="Arial"/>
              </a:rPr>
              <a:t> : Contains device files for all the hardware devices on the machine e.g., </a:t>
            </a:r>
            <a:r>
              <a:rPr lang="en" sz="1100" b="1" i="0" u="none" strike="noStrike" cap="none">
                <a:solidFill>
                  <a:srgbClr val="3A3A3A"/>
                </a:solidFill>
                <a:latin typeface="Arial"/>
                <a:ea typeface="Arial"/>
                <a:cs typeface="Arial"/>
                <a:sym typeface="Arial"/>
              </a:rPr>
              <a:t>cdrom</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cpu</a:t>
            </a:r>
            <a:r>
              <a:rPr lang="en" sz="1100" b="0" i="0" u="none" strike="noStrike" cap="none">
                <a:solidFill>
                  <a:srgbClr val="3A3A3A"/>
                </a:solidFill>
                <a:latin typeface="Arial"/>
                <a:ea typeface="Arial"/>
                <a:cs typeface="Arial"/>
                <a:sym typeface="Arial"/>
              </a:rPr>
              <a:t>, etc</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a:t>
            </a:r>
            <a:r>
              <a:rPr lang="en" sz="1100" b="0" i="0" u="none" strike="noStrike" cap="none">
                <a:solidFill>
                  <a:srgbClr val="3A3A3A"/>
                </a:solidFill>
                <a:latin typeface="Arial"/>
                <a:ea typeface="Arial"/>
                <a:cs typeface="Arial"/>
                <a:sym typeface="Arial"/>
              </a:rPr>
              <a:t> : Contains Application’s configuration files, </a:t>
            </a:r>
            <a:r>
              <a:rPr lang="en" sz="1100" b="1" i="0" u="none" strike="noStrike" cap="none">
                <a:solidFill>
                  <a:srgbClr val="3A3A3A"/>
                </a:solidFill>
                <a:latin typeface="Arial"/>
                <a:ea typeface="Arial"/>
                <a:cs typeface="Arial"/>
                <a:sym typeface="Arial"/>
              </a:rPr>
              <a:t>startup</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shutdown</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start</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stop</a:t>
            </a:r>
            <a:r>
              <a:rPr lang="en" sz="1100" b="0" i="0" u="none" strike="noStrike" cap="none">
                <a:solidFill>
                  <a:srgbClr val="3A3A3A"/>
                </a:solidFill>
                <a:latin typeface="Arial"/>
                <a:ea typeface="Arial"/>
                <a:cs typeface="Arial"/>
                <a:sym typeface="Arial"/>
              </a:rPr>
              <a:t> script for every individual program.</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/home</a:t>
            </a:r>
            <a:r>
              <a:rPr lang="en" sz="1100" b="0" i="0" u="none" strike="noStrike" cap="none">
                <a:solidFill>
                  <a:srgbClr val="3A3A3A"/>
                </a:solidFill>
                <a:latin typeface="Arial"/>
                <a:ea typeface="Arial"/>
                <a:cs typeface="Arial"/>
                <a:sym typeface="Arial"/>
              </a:rPr>
              <a:t> : The default home directory of regular users, your account will be here. If you created an account called bob the full path will be /home/bob. The bob account directory will contain other directories like </a:t>
            </a:r>
            <a:r>
              <a:rPr lang="en" sz="1100" b="1" i="0" u="none" strike="noStrike" cap="none">
                <a:solidFill>
                  <a:srgbClr val="3A3A3A"/>
                </a:solidFill>
                <a:latin typeface="Arial"/>
                <a:ea typeface="Arial"/>
                <a:cs typeface="Arial"/>
                <a:sym typeface="Arial"/>
              </a:rPr>
              <a:t>Desktop</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Downloads</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Documents</a:t>
            </a:r>
            <a:r>
              <a:rPr lang="en" sz="1100" b="0" i="0" u="none" strike="noStrike" cap="none">
                <a:solidFill>
                  <a:srgbClr val="3A3A3A"/>
                </a:solidFill>
                <a:latin typeface="Arial"/>
                <a:ea typeface="Arial"/>
                <a:cs typeface="Arial"/>
                <a:sym typeface="Arial"/>
              </a:rPr>
              <a:t>, etc.</a:t>
            </a:r>
            <a:endParaRPr sz="1100" b="0" i="0" u="none" strike="noStrike" cap="none">
              <a:solidFill>
                <a:srgbClr val="3A3A3A"/>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 Structure</a:t>
            </a:r>
            <a:endParaRPr/>
          </a:p>
        </p:txBody>
      </p:sp>
      <p:sp>
        <p:nvSpPr>
          <p:cNvPr id="332" name="Google Shape;332;p2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27</a:t>
            </a:fld>
            <a:endParaRPr/>
          </a:p>
        </p:txBody>
      </p:sp>
      <p:pic>
        <p:nvPicPr>
          <p:cNvPr id="333" name="Google Shape;333;p27"/>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34" name="Google Shape;334;p27"/>
          <p:cNvSpPr txBox="1"/>
          <p:nvPr/>
        </p:nvSpPr>
        <p:spPr>
          <a:xfrm>
            <a:off x="819150" y="2571750"/>
            <a:ext cx="5865000" cy="19116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/lib</a:t>
            </a:r>
            <a:r>
              <a:rPr lang="en" sz="1100" b="0" i="0" u="none" strike="noStrike" cap="none">
                <a:solidFill>
                  <a:srgbClr val="3A3A3A"/>
                </a:solidFill>
                <a:latin typeface="Arial"/>
                <a:ea typeface="Arial"/>
                <a:cs typeface="Arial"/>
                <a:sym typeface="Arial"/>
              </a:rPr>
              <a:t> : The Lib directory contains </a:t>
            </a:r>
            <a:r>
              <a:rPr lang="en" sz="1100" b="1" i="0" u="none" strike="noStrike" cap="none">
                <a:solidFill>
                  <a:srgbClr val="3A3A3A"/>
                </a:solidFill>
                <a:latin typeface="Arial"/>
                <a:ea typeface="Arial"/>
                <a:cs typeface="Arial"/>
                <a:sym typeface="Arial"/>
              </a:rPr>
              <a:t>kernel modules</a:t>
            </a:r>
            <a:r>
              <a:rPr lang="en" sz="1100" b="0" i="0" u="none" strike="noStrike" cap="none">
                <a:solidFill>
                  <a:srgbClr val="3A3A3A"/>
                </a:solidFill>
                <a:latin typeface="Arial"/>
                <a:ea typeface="Arial"/>
                <a:cs typeface="Arial"/>
                <a:sym typeface="Arial"/>
              </a:rPr>
              <a:t> and </a:t>
            </a:r>
            <a:r>
              <a:rPr lang="en" sz="1100" b="1" i="0" u="none" strike="noStrike" cap="none">
                <a:solidFill>
                  <a:srgbClr val="3A3A3A"/>
                </a:solidFill>
                <a:latin typeface="Arial"/>
                <a:ea typeface="Arial"/>
                <a:cs typeface="Arial"/>
                <a:sym typeface="Arial"/>
              </a:rPr>
              <a:t>shared library</a:t>
            </a:r>
            <a:r>
              <a:rPr lang="en" sz="1100" b="0" i="0" u="none" strike="noStrike" cap="none">
                <a:solidFill>
                  <a:srgbClr val="3A3A3A"/>
                </a:solidFill>
                <a:latin typeface="Arial"/>
                <a:ea typeface="Arial"/>
                <a:cs typeface="Arial"/>
                <a:sym typeface="Arial"/>
              </a:rPr>
              <a:t> images required to boot the system and run commands in root file system.</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/media</a:t>
            </a:r>
            <a:r>
              <a:rPr lang="en" sz="1100" b="0" i="0" u="none" strike="noStrike" cap="none">
                <a:solidFill>
                  <a:srgbClr val="3A3A3A"/>
                </a:solidFill>
                <a:latin typeface="Arial"/>
                <a:ea typeface="Arial"/>
                <a:cs typeface="Arial"/>
                <a:sym typeface="Arial"/>
              </a:rPr>
              <a:t> : Temporary mount directory is created for removable devices such as a usb memory stick or usb dvd drive.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/mnt</a:t>
            </a:r>
            <a:r>
              <a:rPr lang="en" sz="1100" b="0" i="0" u="none" strike="noStrike" cap="none">
                <a:solidFill>
                  <a:srgbClr val="3A3A3A"/>
                </a:solidFill>
                <a:latin typeface="Arial"/>
                <a:ea typeface="Arial"/>
                <a:cs typeface="Arial"/>
                <a:sym typeface="Arial"/>
              </a:rPr>
              <a:t> : Temporary mount directory for </a:t>
            </a:r>
            <a:r>
              <a:rPr lang="en" sz="1100" b="0" i="0" u="sng" strike="noStrike" cap="none">
                <a:solidFill>
                  <a:srgbClr val="BB0E30"/>
                </a:solidFill>
                <a:latin typeface="Arial"/>
                <a:ea typeface="Arial"/>
                <a:cs typeface="Arial"/>
                <a:sym typeface="Arial"/>
                <a:hlinkClick r:id="rId4">
                  <a:extLst>
                    <a:ext uri="{A12FA001-AC4F-418D-AE19-62706E023703}">
                      <ahyp:hlinkClr xmlns:ahyp="http://schemas.microsoft.com/office/drawing/2018/hyperlinkcolor" val="tx"/>
                    </a:ext>
                  </a:extLst>
                </a:hlinkClick>
              </a:rPr>
              <a:t>mounting file system</a:t>
            </a:r>
            <a:r>
              <a:rPr lang="en" sz="1100" b="0" i="0" u="none" strike="noStrike" cap="none">
                <a:solidFill>
                  <a:srgbClr val="3A3A3A"/>
                </a:solidFill>
                <a:latin typeface="Arial"/>
                <a:ea typeface="Arial"/>
                <a:cs typeface="Arial"/>
                <a:sym typeface="Arial"/>
              </a:rPr>
              <a:t>. </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/opt</a:t>
            </a:r>
            <a:r>
              <a:rPr lang="en" sz="1100" b="0" i="0" u="none" strike="noStrike" cap="none">
                <a:solidFill>
                  <a:srgbClr val="3A3A3A"/>
                </a:solidFill>
                <a:latin typeface="Arial"/>
                <a:ea typeface="Arial"/>
                <a:cs typeface="Arial"/>
                <a:sym typeface="Arial"/>
              </a:rPr>
              <a:t> : 3rd party programs that aren’t included with the OS typically go here. The intent is any applications here are typically available to all users on a linux system.</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/proc</a:t>
            </a:r>
            <a:r>
              <a:rPr lang="en" sz="1100" b="0" i="0" u="none" strike="noStrike" cap="none">
                <a:solidFill>
                  <a:srgbClr val="3A3A3A"/>
                </a:solidFill>
                <a:latin typeface="Arial"/>
                <a:ea typeface="Arial"/>
                <a:cs typeface="Arial"/>
                <a:sym typeface="Arial"/>
              </a:rPr>
              <a:t> : All running programs get a PID (Process Identification Number) assigned to it. PIDs are tracked here.</a:t>
            </a:r>
            <a:endParaRPr sz="1100" b="0" i="0" u="none" strike="noStrike" cap="none">
              <a:solidFill>
                <a:srgbClr val="3A3A3A"/>
              </a:solidFill>
              <a:latin typeface="Arial"/>
              <a:ea typeface="Arial"/>
              <a:cs typeface="Arial"/>
              <a:sym typeface="Arial"/>
            </a:endParaRPr>
          </a:p>
        </p:txBody>
      </p:sp>
      <p:sp>
        <p:nvSpPr>
          <p:cNvPr id="335" name="Google Shape;335;p27"/>
          <p:cNvSpPr txBox="1"/>
          <p:nvPr/>
        </p:nvSpPr>
        <p:spPr>
          <a:xfrm>
            <a:off x="6220700" y="3738250"/>
            <a:ext cx="260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Shape 339"/>
        <p:cNvGrpSpPr/>
        <p:nvPr/>
      </p:nvGrpSpPr>
      <p:grpSpPr>
        <a:xfrm>
          <a:off x="0" y="0"/>
          <a:ext cx="0" cy="0"/>
          <a:chOff x="0" y="0"/>
          <a:chExt cx="0" cy="0"/>
        </a:xfrm>
      </p:grpSpPr>
      <p:sp>
        <p:nvSpPr>
          <p:cNvPr id="340" name="Google Shape;340;p2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 Structure</a:t>
            </a:r>
            <a:endParaRPr/>
          </a:p>
        </p:txBody>
      </p:sp>
      <p:sp>
        <p:nvSpPr>
          <p:cNvPr id="341" name="Google Shape;341;p2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28</a:t>
            </a:fld>
            <a:endParaRPr/>
          </a:p>
        </p:txBody>
      </p:sp>
      <p:pic>
        <p:nvPicPr>
          <p:cNvPr id="342" name="Google Shape;342;p28"/>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43" name="Google Shape;343;p28"/>
          <p:cNvSpPr txBox="1"/>
          <p:nvPr/>
        </p:nvSpPr>
        <p:spPr>
          <a:xfrm>
            <a:off x="819150" y="2650450"/>
            <a:ext cx="6364500" cy="19116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/root</a:t>
            </a:r>
            <a:r>
              <a:rPr lang="en" sz="1100" b="0" i="0" u="none" strike="noStrike" cap="none">
                <a:solidFill>
                  <a:srgbClr val="3A3A3A"/>
                </a:solidFill>
                <a:latin typeface="Arial"/>
                <a:ea typeface="Arial"/>
                <a:cs typeface="Arial"/>
                <a:sym typeface="Arial"/>
              </a:rPr>
              <a:t> : This is the home directory of root(admin) user and should never be confused with </a:t>
            </a:r>
            <a:r>
              <a:rPr lang="en" sz="1100" b="1" i="0" u="none" strike="noStrike" cap="none">
                <a:solidFill>
                  <a:srgbClr val="3A3A3A"/>
                </a:solidFill>
                <a:latin typeface="Arial"/>
                <a:ea typeface="Arial"/>
                <a:cs typeface="Arial"/>
                <a:sym typeface="Arial"/>
              </a:rPr>
              <a:t>‘/</a:t>
            </a:r>
            <a:r>
              <a:rPr lang="en" sz="1100" b="0" i="0" u="none" strike="noStrike" cap="none">
                <a:solidFill>
                  <a:srgbClr val="3A3A3A"/>
                </a:solidFill>
                <a:latin typeface="Arial"/>
                <a:ea typeface="Arial"/>
                <a:cs typeface="Arial"/>
                <a:sym typeface="Arial"/>
              </a:rPr>
              <a:t>‘</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/sbin</a:t>
            </a:r>
            <a:r>
              <a:rPr lang="en" sz="1100" b="0" i="0" u="none" strike="noStrike" cap="none">
                <a:solidFill>
                  <a:srgbClr val="3A3A3A"/>
                </a:solidFill>
                <a:latin typeface="Arial"/>
                <a:ea typeface="Arial"/>
                <a:cs typeface="Arial"/>
                <a:sym typeface="Arial"/>
              </a:rPr>
              <a:t> : Contains programs used by the root(admin) account. Commands here often but not always require root(admin) privileges.</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/srv</a:t>
            </a:r>
            <a:r>
              <a:rPr lang="en" sz="1100" b="0" i="0" u="none" strike="noStrike" cap="none">
                <a:solidFill>
                  <a:srgbClr val="3A3A3A"/>
                </a:solidFill>
                <a:latin typeface="Arial"/>
                <a:ea typeface="Arial"/>
                <a:cs typeface="Arial"/>
                <a:sym typeface="Arial"/>
              </a:rPr>
              <a:t> : Service is abbreviated as ‘</a:t>
            </a:r>
            <a:r>
              <a:rPr lang="en" sz="1100" b="1" i="0" u="none" strike="noStrike" cap="none">
                <a:solidFill>
                  <a:srgbClr val="3A3A3A"/>
                </a:solidFill>
                <a:latin typeface="Arial"/>
                <a:ea typeface="Arial"/>
                <a:cs typeface="Arial"/>
                <a:sym typeface="Arial"/>
              </a:rPr>
              <a:t>srv</a:t>
            </a:r>
            <a:r>
              <a:rPr lang="en" sz="1100" b="0" i="0" u="none" strike="noStrike" cap="none">
                <a:solidFill>
                  <a:srgbClr val="3A3A3A"/>
                </a:solidFill>
                <a:latin typeface="Arial"/>
                <a:ea typeface="Arial"/>
                <a:cs typeface="Arial"/>
                <a:sym typeface="Arial"/>
              </a:rPr>
              <a:t>‘. This directory contains server specific and service related files.</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/sys</a:t>
            </a:r>
            <a:r>
              <a:rPr lang="en" sz="1100" b="0" i="0" u="none" strike="noStrike" cap="none">
                <a:solidFill>
                  <a:srgbClr val="3A3A3A"/>
                </a:solidFill>
                <a:latin typeface="Arial"/>
                <a:ea typeface="Arial"/>
                <a:cs typeface="Arial"/>
                <a:sym typeface="Arial"/>
              </a:rPr>
              <a:t> : Modern Linux distributions include a </a:t>
            </a:r>
            <a:r>
              <a:rPr lang="en" sz="1100" b="1" i="0" u="none" strike="noStrike" cap="none">
                <a:solidFill>
                  <a:srgbClr val="3A3A3A"/>
                </a:solidFill>
                <a:latin typeface="Arial"/>
                <a:ea typeface="Arial"/>
                <a:cs typeface="Arial"/>
                <a:sym typeface="Arial"/>
              </a:rPr>
              <a:t>/sys</a:t>
            </a:r>
            <a:r>
              <a:rPr lang="en" sz="1100" b="0" i="0" u="none" strike="noStrike" cap="none">
                <a:solidFill>
                  <a:srgbClr val="3A3A3A"/>
                </a:solidFill>
                <a:latin typeface="Arial"/>
                <a:ea typeface="Arial"/>
                <a:cs typeface="Arial"/>
                <a:sym typeface="Arial"/>
              </a:rPr>
              <a:t> directory as a </a:t>
            </a:r>
            <a:r>
              <a:rPr lang="en" sz="1100" b="1" i="0" u="none" strike="noStrike" cap="none">
                <a:solidFill>
                  <a:srgbClr val="3A3A3A"/>
                </a:solidFill>
                <a:latin typeface="Arial"/>
                <a:ea typeface="Arial"/>
                <a:cs typeface="Arial"/>
                <a:sym typeface="Arial"/>
              </a:rPr>
              <a:t>virtual filesystem</a:t>
            </a:r>
            <a:r>
              <a:rPr lang="en" sz="1100" b="0" i="0" u="none" strike="noStrike" cap="none">
                <a:solidFill>
                  <a:srgbClr val="3A3A3A"/>
                </a:solidFill>
                <a:latin typeface="Arial"/>
                <a:ea typeface="Arial"/>
                <a:cs typeface="Arial"/>
                <a:sym typeface="Arial"/>
              </a:rPr>
              <a:t>, which stores and allows modification of the devices connected to the system.</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/tmp</a:t>
            </a:r>
            <a:r>
              <a:rPr lang="en" sz="1100" b="0" i="0" u="none" strike="noStrike" cap="none">
                <a:solidFill>
                  <a:srgbClr val="3A3A3A"/>
                </a:solidFill>
                <a:latin typeface="Arial"/>
                <a:ea typeface="Arial"/>
                <a:cs typeface="Arial"/>
                <a:sym typeface="Arial"/>
              </a:rPr>
              <a:t> :System’s Temporary Directory, Accessible by users and root. Stores temporary files for </a:t>
            </a:r>
            <a:r>
              <a:rPr lang="en" sz="1100" b="1" i="0" u="none" strike="noStrike" cap="none">
                <a:solidFill>
                  <a:srgbClr val="3A3A3A"/>
                </a:solidFill>
                <a:latin typeface="Arial"/>
                <a:ea typeface="Arial"/>
                <a:cs typeface="Arial"/>
                <a:sym typeface="Arial"/>
              </a:rPr>
              <a:t>user</a:t>
            </a:r>
            <a:r>
              <a:rPr lang="en" sz="1100" b="0" i="0" u="none" strike="noStrike" cap="none">
                <a:solidFill>
                  <a:srgbClr val="3A3A3A"/>
                </a:solidFill>
                <a:latin typeface="Arial"/>
                <a:ea typeface="Arial"/>
                <a:cs typeface="Arial"/>
                <a:sym typeface="Arial"/>
              </a:rPr>
              <a:t> and </a:t>
            </a:r>
            <a:r>
              <a:rPr lang="en" sz="1100" b="1" i="0" u="none" strike="noStrike" cap="none">
                <a:solidFill>
                  <a:srgbClr val="3A3A3A"/>
                </a:solidFill>
                <a:latin typeface="Arial"/>
                <a:ea typeface="Arial"/>
                <a:cs typeface="Arial"/>
                <a:sym typeface="Arial"/>
              </a:rPr>
              <a:t>system</a:t>
            </a:r>
            <a:r>
              <a:rPr lang="en" sz="1100" b="0" i="0" u="none" strike="noStrike" cap="none">
                <a:solidFill>
                  <a:srgbClr val="3A3A3A"/>
                </a:solidFill>
                <a:latin typeface="Arial"/>
                <a:ea typeface="Arial"/>
                <a:cs typeface="Arial"/>
                <a:sym typeface="Arial"/>
              </a:rPr>
              <a:t>, till next boot.</a:t>
            </a:r>
            <a:endParaRPr sz="1100" b="0" i="0" u="none" strike="noStrike" cap="none">
              <a:solidFill>
                <a:srgbClr val="3A3A3A"/>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347"/>
        <p:cNvGrpSpPr/>
        <p:nvPr/>
      </p:nvGrpSpPr>
      <p:grpSpPr>
        <a:xfrm>
          <a:off x="0" y="0"/>
          <a:ext cx="0" cy="0"/>
          <a:chOff x="0" y="0"/>
          <a:chExt cx="0" cy="0"/>
        </a:xfrm>
      </p:grpSpPr>
      <p:sp>
        <p:nvSpPr>
          <p:cNvPr id="348" name="Google Shape;348;p29"/>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 Structure</a:t>
            </a:r>
            <a:endParaRPr/>
          </a:p>
        </p:txBody>
      </p:sp>
      <p:sp>
        <p:nvSpPr>
          <p:cNvPr id="349" name="Google Shape;349;p2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29</a:t>
            </a:fld>
            <a:endParaRPr/>
          </a:p>
        </p:txBody>
      </p:sp>
      <p:pic>
        <p:nvPicPr>
          <p:cNvPr id="350" name="Google Shape;350;p29"/>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51" name="Google Shape;351;p29"/>
          <p:cNvSpPr txBox="1"/>
          <p:nvPr/>
        </p:nvSpPr>
        <p:spPr>
          <a:xfrm>
            <a:off x="819150" y="2571750"/>
            <a:ext cx="5957700" cy="9381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/usr</a:t>
            </a:r>
            <a:r>
              <a:rPr lang="en" sz="1100" b="0" i="0" u="none" strike="noStrike" cap="none">
                <a:solidFill>
                  <a:srgbClr val="3A3A3A"/>
                </a:solidFill>
                <a:latin typeface="Arial"/>
                <a:ea typeface="Arial"/>
                <a:cs typeface="Arial"/>
                <a:sym typeface="Arial"/>
              </a:rPr>
              <a:t> : Contains executable OS provided </a:t>
            </a:r>
            <a:r>
              <a:rPr lang="en" sz="1100" b="1" i="0" u="none" strike="noStrike" cap="none">
                <a:solidFill>
                  <a:srgbClr val="3A3A3A"/>
                </a:solidFill>
                <a:latin typeface="Arial"/>
                <a:ea typeface="Arial"/>
                <a:cs typeface="Arial"/>
                <a:sym typeface="Arial"/>
              </a:rPr>
              <a:t>binaries</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documentation</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source code</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libraries</a:t>
            </a:r>
            <a:r>
              <a:rPr lang="en" sz="1100" b="0" i="0" u="none" strike="noStrike" cap="none">
                <a:solidFill>
                  <a:srgbClr val="3A3A3A"/>
                </a:solidFill>
                <a:latin typeface="Arial"/>
                <a:ea typeface="Arial"/>
                <a:cs typeface="Arial"/>
                <a:sym typeface="Arial"/>
              </a:rPr>
              <a:t>. </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/var</a:t>
            </a:r>
            <a:r>
              <a:rPr lang="en" sz="1100" b="0" i="0" u="none" strike="noStrike" cap="none">
                <a:solidFill>
                  <a:srgbClr val="3A3A3A"/>
                </a:solidFill>
                <a:latin typeface="Arial"/>
                <a:ea typeface="Arial"/>
                <a:cs typeface="Arial"/>
                <a:sym typeface="Arial"/>
              </a:rPr>
              <a:t> : Data that constantly changes state goes here. You typically will find log files and databases here.</a:t>
            </a:r>
            <a:endParaRPr sz="1100" b="0" i="0" u="none" strike="noStrike" cap="none">
              <a:solidFill>
                <a:srgbClr val="3A3A3A"/>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355"/>
        <p:cNvGrpSpPr/>
        <p:nvPr/>
      </p:nvGrpSpPr>
      <p:grpSpPr>
        <a:xfrm>
          <a:off x="0" y="0"/>
          <a:ext cx="0" cy="0"/>
          <a:chOff x="0" y="0"/>
          <a:chExt cx="0" cy="0"/>
        </a:xfrm>
      </p:grpSpPr>
      <p:sp>
        <p:nvSpPr>
          <p:cNvPr id="356" name="Google Shape;356;p3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Important Files &amp; Directories</a:t>
            </a:r>
            <a:endParaRPr/>
          </a:p>
        </p:txBody>
      </p:sp>
      <p:sp>
        <p:nvSpPr>
          <p:cNvPr id="357" name="Google Shape;357;p3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30</a:t>
            </a:fld>
            <a:endParaRPr/>
          </a:p>
        </p:txBody>
      </p:sp>
      <p:pic>
        <p:nvPicPr>
          <p:cNvPr id="358" name="Google Shape;358;p30"/>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59" name="Google Shape;359;p30"/>
          <p:cNvSpPr txBox="1"/>
          <p:nvPr/>
        </p:nvSpPr>
        <p:spPr>
          <a:xfrm>
            <a:off x="819150" y="2571750"/>
            <a:ext cx="5789100" cy="17169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/boot/vmlinuz</a:t>
            </a:r>
            <a:r>
              <a:rPr lang="en" sz="1100" b="0" i="0" u="none" strike="noStrike" cap="none">
                <a:solidFill>
                  <a:srgbClr val="3A3A3A"/>
                </a:solidFill>
                <a:latin typeface="Arial"/>
                <a:ea typeface="Arial"/>
                <a:cs typeface="Arial"/>
                <a:sym typeface="Arial"/>
              </a:rPr>
              <a:t> : The </a:t>
            </a:r>
            <a:r>
              <a:rPr lang="en" sz="1100" b="1" i="0" u="none" strike="noStrike" cap="none">
                <a:solidFill>
                  <a:srgbClr val="3A3A3A"/>
                </a:solidFill>
                <a:latin typeface="Arial"/>
                <a:ea typeface="Arial"/>
                <a:cs typeface="Arial"/>
                <a:sym typeface="Arial"/>
              </a:rPr>
              <a:t>Linux Kernel</a:t>
            </a:r>
            <a:r>
              <a:rPr lang="en" sz="1100" b="0" i="0" u="none" strike="noStrike" cap="none">
                <a:solidFill>
                  <a:srgbClr val="3A3A3A"/>
                </a:solidFill>
                <a:latin typeface="Arial"/>
                <a:ea typeface="Arial"/>
                <a:cs typeface="Arial"/>
                <a:sym typeface="Arial"/>
              </a:rPr>
              <a:t> file.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/dev/sda</a:t>
            </a:r>
            <a:r>
              <a:rPr lang="en" sz="1100" b="0" i="0" u="none" strike="noStrike" cap="none">
                <a:solidFill>
                  <a:srgbClr val="3A3A3A"/>
                </a:solidFill>
                <a:latin typeface="Arial"/>
                <a:ea typeface="Arial"/>
                <a:cs typeface="Arial"/>
                <a:sym typeface="Arial"/>
              </a:rPr>
              <a:t> : This is typically the first hard drive you have connected. This can be a drive with spinning platter, a solid state disk, a sd-card or even a usb stick.</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/dev/sdb,sdc, etc</a:t>
            </a:r>
            <a:r>
              <a:rPr lang="en" sz="1100" b="0" i="0" u="none" strike="noStrike" cap="none">
                <a:solidFill>
                  <a:srgbClr val="3A3A3A"/>
                </a:solidFill>
                <a:latin typeface="Arial"/>
                <a:ea typeface="Arial"/>
                <a:cs typeface="Arial"/>
                <a:sym typeface="Arial"/>
              </a:rPr>
              <a:t> : Typically a second hard drive or external storage such as a usb stick or dvd drive.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/dev/null</a:t>
            </a:r>
            <a:r>
              <a:rPr lang="en" sz="1100" b="0" i="0" u="none" strike="noStrike" cap="none">
                <a:solidFill>
                  <a:srgbClr val="3A3A3A"/>
                </a:solidFill>
                <a:latin typeface="Arial"/>
                <a:ea typeface="Arial"/>
                <a:cs typeface="Arial"/>
                <a:sym typeface="Arial"/>
              </a:rPr>
              <a:t> : Think of this device as a black hole. Any information you send here is immediately deleted. </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/etc/crontab</a:t>
            </a:r>
            <a:r>
              <a:rPr lang="en" sz="1100" b="0" i="0" u="none" strike="noStrike" cap="none">
                <a:solidFill>
                  <a:srgbClr val="3A3A3A"/>
                </a:solidFill>
                <a:latin typeface="Arial"/>
                <a:ea typeface="Arial"/>
                <a:cs typeface="Arial"/>
                <a:sym typeface="Arial"/>
              </a:rPr>
              <a:t> : A </a:t>
            </a:r>
            <a:r>
              <a:rPr lang="en" sz="1100" b="0" i="0" u="sng" strike="noStrike" cap="none">
                <a:solidFill>
                  <a:srgbClr val="BB0E30"/>
                </a:solidFill>
                <a:latin typeface="Arial"/>
                <a:ea typeface="Arial"/>
                <a:cs typeface="Arial"/>
                <a:sym typeface="Arial"/>
                <a:hlinkClick r:id="rId4">
                  <a:extLst>
                    <a:ext uri="{A12FA001-AC4F-418D-AE19-62706E023703}">
                      <ahyp:hlinkClr xmlns:ahyp="http://schemas.microsoft.com/office/drawing/2018/hyperlinkcolor" val="tx"/>
                    </a:ext>
                  </a:extLst>
                </a:hlinkClick>
              </a:rPr>
              <a:t>shell script</a:t>
            </a:r>
            <a:r>
              <a:rPr lang="en" sz="1100" b="0" i="0" u="none" strike="noStrike" cap="none">
                <a:solidFill>
                  <a:srgbClr val="3A3A3A"/>
                </a:solidFill>
                <a:latin typeface="Arial"/>
                <a:ea typeface="Arial"/>
                <a:cs typeface="Arial"/>
                <a:sym typeface="Arial"/>
              </a:rPr>
              <a:t> to run specific commands on a predefined time Interval.</a:t>
            </a:r>
            <a:endParaRPr sz="1100" b="0" i="0" u="none" strike="noStrike" cap="none">
              <a:solidFill>
                <a:srgbClr val="3A3A3A"/>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Important Files &amp; Directories</a:t>
            </a:r>
            <a:endParaRPr/>
          </a:p>
        </p:txBody>
      </p:sp>
      <p:sp>
        <p:nvSpPr>
          <p:cNvPr id="365" name="Google Shape;365;p3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31</a:t>
            </a:fld>
            <a:endParaRPr/>
          </a:p>
        </p:txBody>
      </p:sp>
      <p:pic>
        <p:nvPicPr>
          <p:cNvPr id="366" name="Google Shape;366;p31"/>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67" name="Google Shape;367;p31"/>
          <p:cNvSpPr txBox="1"/>
          <p:nvPr/>
        </p:nvSpPr>
        <p:spPr>
          <a:xfrm>
            <a:off x="819150" y="2571750"/>
            <a:ext cx="5941200" cy="11328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/etc/fstab</a:t>
            </a:r>
            <a:r>
              <a:rPr lang="en" sz="1100" b="0" i="0" u="none" strike="noStrike" cap="none">
                <a:solidFill>
                  <a:srgbClr val="3A3A3A"/>
                </a:solidFill>
                <a:latin typeface="Arial"/>
                <a:ea typeface="Arial"/>
                <a:cs typeface="Arial"/>
                <a:sym typeface="Arial"/>
              </a:rPr>
              <a:t> :Tells the OS how to connect storage and where it needs to be.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/etc/hosts</a:t>
            </a:r>
            <a:r>
              <a:rPr lang="en" sz="1100" b="0" i="0" u="none" strike="noStrike" cap="none">
                <a:solidFill>
                  <a:srgbClr val="3A3A3A"/>
                </a:solidFill>
                <a:latin typeface="Arial"/>
                <a:ea typeface="Arial"/>
                <a:cs typeface="Arial"/>
                <a:sym typeface="Arial"/>
              </a:rPr>
              <a:t> : Manually maps </a:t>
            </a:r>
            <a:r>
              <a:rPr lang="en" sz="1100" b="1" i="0" u="none" strike="noStrike" cap="none">
                <a:solidFill>
                  <a:srgbClr val="3A3A3A"/>
                </a:solidFill>
                <a:latin typeface="Arial"/>
                <a:ea typeface="Arial"/>
                <a:cs typeface="Arial"/>
                <a:sym typeface="Arial"/>
              </a:rPr>
              <a:t>ip addresses</a:t>
            </a:r>
            <a:r>
              <a:rPr lang="en" sz="1100" b="0" i="0" u="none" strike="noStrike" cap="none">
                <a:solidFill>
                  <a:srgbClr val="3A3A3A"/>
                </a:solidFill>
                <a:latin typeface="Arial"/>
                <a:ea typeface="Arial"/>
                <a:cs typeface="Arial"/>
                <a:sym typeface="Arial"/>
              </a:rPr>
              <a:t> to </a:t>
            </a:r>
            <a:r>
              <a:rPr lang="en" sz="1100" b="1" i="0" u="none" strike="noStrike" cap="none">
                <a:solidFill>
                  <a:srgbClr val="3A3A3A"/>
                </a:solidFill>
                <a:latin typeface="Arial"/>
                <a:ea typeface="Arial"/>
                <a:cs typeface="Arial"/>
                <a:sym typeface="Arial"/>
              </a:rPr>
              <a:t>hostnames </a:t>
            </a:r>
            <a:r>
              <a:rPr lang="en" sz="1100" b="0" i="0" u="none" strike="noStrike" cap="none">
                <a:solidFill>
                  <a:srgbClr val="3A3A3A"/>
                </a:solidFill>
                <a:latin typeface="Arial"/>
                <a:ea typeface="Arial"/>
                <a:cs typeface="Arial"/>
                <a:sym typeface="Arial"/>
              </a:rPr>
              <a:t>or </a:t>
            </a:r>
            <a:r>
              <a:rPr lang="en" sz="1100" b="1" i="0" u="none" strike="noStrike" cap="none">
                <a:solidFill>
                  <a:srgbClr val="3A3A3A"/>
                </a:solidFill>
                <a:latin typeface="Arial"/>
                <a:ea typeface="Arial"/>
                <a:cs typeface="Arial"/>
                <a:sym typeface="Arial"/>
              </a:rPr>
              <a:t>web addresses</a:t>
            </a:r>
            <a:r>
              <a:rPr lang="en" sz="1100" b="0" i="0" u="none" strike="noStrike" cap="none">
                <a:solidFill>
                  <a:srgbClr val="3A3A3A"/>
                </a:solidFill>
                <a:latin typeface="Arial"/>
                <a:ea typeface="Arial"/>
                <a:cs typeface="Arial"/>
                <a:sym typeface="Arial"/>
              </a:rPr>
              <a:t>.</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/etc/hosts.allow</a:t>
            </a:r>
            <a:r>
              <a:rPr lang="en" sz="1100" b="0" i="0" u="none" strike="noStrike" cap="none">
                <a:solidFill>
                  <a:srgbClr val="3A3A3A"/>
                </a:solidFill>
                <a:latin typeface="Arial"/>
                <a:ea typeface="Arial"/>
                <a:cs typeface="Arial"/>
                <a:sym typeface="Arial"/>
              </a:rPr>
              <a:t> : List of </a:t>
            </a:r>
            <a:r>
              <a:rPr lang="en" sz="1100" b="1" i="0" u="none" strike="noStrike" cap="none">
                <a:solidFill>
                  <a:srgbClr val="3A3A3A"/>
                </a:solidFill>
                <a:latin typeface="Arial"/>
                <a:ea typeface="Arial"/>
                <a:cs typeface="Arial"/>
                <a:sym typeface="Arial"/>
              </a:rPr>
              <a:t>hosts allowed</a:t>
            </a:r>
            <a:r>
              <a:rPr lang="en" sz="1100" b="0" i="0" u="none" strike="noStrike" cap="none">
                <a:solidFill>
                  <a:srgbClr val="3A3A3A"/>
                </a:solidFill>
                <a:latin typeface="Arial"/>
                <a:ea typeface="Arial"/>
                <a:cs typeface="Arial"/>
                <a:sym typeface="Arial"/>
              </a:rPr>
              <a:t> to access services on the local machine.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/etc/host.deny</a:t>
            </a:r>
            <a:r>
              <a:rPr lang="en" sz="1100" b="0" i="0" u="none" strike="noStrike" cap="none">
                <a:solidFill>
                  <a:srgbClr val="3A3A3A"/>
                </a:solidFill>
                <a:latin typeface="Arial"/>
                <a:ea typeface="Arial"/>
                <a:cs typeface="Arial"/>
                <a:sym typeface="Arial"/>
              </a:rPr>
              <a:t> : List of </a:t>
            </a:r>
            <a:r>
              <a:rPr lang="en" sz="1100" b="1" i="0" u="none" strike="noStrike" cap="none">
                <a:solidFill>
                  <a:srgbClr val="3A3A3A"/>
                </a:solidFill>
                <a:latin typeface="Arial"/>
                <a:ea typeface="Arial"/>
                <a:cs typeface="Arial"/>
                <a:sym typeface="Arial"/>
              </a:rPr>
              <a:t>hosts denied</a:t>
            </a:r>
            <a:r>
              <a:rPr lang="en" sz="1100" b="0" i="0" u="none" strike="noStrike" cap="none">
                <a:solidFill>
                  <a:srgbClr val="3A3A3A"/>
                </a:solidFill>
                <a:latin typeface="Arial"/>
                <a:ea typeface="Arial"/>
                <a:cs typeface="Arial"/>
                <a:sym typeface="Arial"/>
              </a:rPr>
              <a:t> to access services on the local machine.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/etc/issue</a:t>
            </a:r>
            <a:r>
              <a:rPr lang="en" sz="1100" b="0" i="0" u="none" strike="noStrike" cap="none">
                <a:solidFill>
                  <a:srgbClr val="3A3A3A"/>
                </a:solidFill>
                <a:latin typeface="Arial"/>
                <a:ea typeface="Arial"/>
                <a:cs typeface="Arial"/>
                <a:sym typeface="Arial"/>
              </a:rPr>
              <a:t> : Allows to edit the </a:t>
            </a:r>
            <a:r>
              <a:rPr lang="en" sz="1100" b="1" i="0" u="none" strike="noStrike" cap="none">
                <a:solidFill>
                  <a:srgbClr val="3A3A3A"/>
                </a:solidFill>
                <a:latin typeface="Arial"/>
                <a:ea typeface="Arial"/>
                <a:cs typeface="Arial"/>
                <a:sym typeface="Arial"/>
              </a:rPr>
              <a:t>pre-login</a:t>
            </a:r>
            <a:r>
              <a:rPr lang="en" sz="1100" b="0" i="0" u="none" strike="noStrike" cap="none">
                <a:solidFill>
                  <a:srgbClr val="3A3A3A"/>
                </a:solidFill>
                <a:latin typeface="Arial"/>
                <a:ea typeface="Arial"/>
                <a:cs typeface="Arial"/>
                <a:sym typeface="Arial"/>
              </a:rPr>
              <a:t> message.</a:t>
            </a:r>
            <a:endParaRPr sz="1100" b="0" i="0" u="none" strike="noStrike" cap="none">
              <a:solidFill>
                <a:srgbClr val="3A3A3A"/>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Important Files &amp; Directories</a:t>
            </a:r>
            <a:endParaRPr/>
          </a:p>
        </p:txBody>
      </p:sp>
      <p:sp>
        <p:nvSpPr>
          <p:cNvPr id="373" name="Google Shape;373;p3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32</a:t>
            </a:fld>
            <a:endParaRPr/>
          </a:p>
        </p:txBody>
      </p:sp>
      <p:pic>
        <p:nvPicPr>
          <p:cNvPr id="374" name="Google Shape;374;p32"/>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75" name="Google Shape;375;p32"/>
          <p:cNvSpPr txBox="1"/>
          <p:nvPr/>
        </p:nvSpPr>
        <p:spPr>
          <a:xfrm>
            <a:off x="819150" y="2650450"/>
            <a:ext cx="5698500" cy="17169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/etc/modules.conf</a:t>
            </a:r>
            <a:r>
              <a:rPr lang="en" sz="1100" b="0" i="0" u="none" strike="noStrike" cap="none">
                <a:solidFill>
                  <a:srgbClr val="3A3A3A"/>
                </a:solidFill>
                <a:latin typeface="Arial"/>
                <a:ea typeface="Arial"/>
                <a:cs typeface="Arial"/>
                <a:sym typeface="Arial"/>
              </a:rPr>
              <a:t> : Configuration files for </a:t>
            </a:r>
            <a:r>
              <a:rPr lang="en" sz="1100" b="1" i="0" u="none" strike="noStrike" cap="none">
                <a:solidFill>
                  <a:srgbClr val="3A3A3A"/>
                </a:solidFill>
                <a:latin typeface="Arial"/>
                <a:ea typeface="Arial"/>
                <a:cs typeface="Arial"/>
                <a:sym typeface="Arial"/>
              </a:rPr>
              <a:t>system modules</a:t>
            </a:r>
            <a:r>
              <a:rPr lang="en" sz="1100" b="0" i="0" u="none" strike="noStrike" cap="none">
                <a:solidFill>
                  <a:srgbClr val="3A3A3A"/>
                </a:solidFill>
                <a:latin typeface="Arial"/>
                <a:ea typeface="Arial"/>
                <a:cs typeface="Arial"/>
                <a:sym typeface="Arial"/>
              </a:rPr>
              <a:t>.</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/etc/motd</a:t>
            </a:r>
            <a:r>
              <a:rPr lang="en" sz="1100" b="0" i="0" u="none" strike="noStrike" cap="none">
                <a:solidFill>
                  <a:srgbClr val="3A3A3A"/>
                </a:solidFill>
                <a:latin typeface="Arial"/>
                <a:ea typeface="Arial"/>
                <a:cs typeface="Arial"/>
                <a:sym typeface="Arial"/>
              </a:rPr>
              <a:t> : </a:t>
            </a:r>
            <a:r>
              <a:rPr lang="en" sz="1100" b="0" i="0" u="sng" strike="noStrike" cap="none">
                <a:solidFill>
                  <a:srgbClr val="BB0E30"/>
                </a:solidFill>
                <a:latin typeface="Arial"/>
                <a:ea typeface="Arial"/>
                <a:cs typeface="Arial"/>
                <a:sym typeface="Arial"/>
                <a:hlinkClick r:id="rId4">
                  <a:extLst>
                    <a:ext uri="{A12FA001-AC4F-418D-AE19-62706E023703}">
                      <ahyp:hlinkClr xmlns:ahyp="http://schemas.microsoft.com/office/drawing/2018/hyperlinkcolor" val="tx"/>
                    </a:ext>
                  </a:extLst>
                </a:hlinkClick>
              </a:rPr>
              <a:t>motd</a:t>
            </a:r>
            <a:r>
              <a:rPr lang="en" sz="1100" b="0" i="0" u="none" strike="noStrike" cap="none">
                <a:solidFill>
                  <a:srgbClr val="3A3A3A"/>
                </a:solidFill>
                <a:latin typeface="Arial"/>
                <a:ea typeface="Arial"/>
                <a:cs typeface="Arial"/>
                <a:sym typeface="Arial"/>
              </a:rPr>
              <a:t> stands for </a:t>
            </a:r>
            <a:r>
              <a:rPr lang="en" sz="1100" b="1" i="0" u="none" strike="noStrike" cap="none">
                <a:solidFill>
                  <a:srgbClr val="3A3A3A"/>
                </a:solidFill>
                <a:latin typeface="Arial"/>
                <a:ea typeface="Arial"/>
                <a:cs typeface="Arial"/>
                <a:sym typeface="Arial"/>
              </a:rPr>
              <a:t>Message Of The Day</a:t>
            </a:r>
            <a:r>
              <a:rPr lang="en" sz="1100" b="0" i="0" u="none" strike="noStrike" cap="none">
                <a:solidFill>
                  <a:srgbClr val="3A3A3A"/>
                </a:solidFill>
                <a:latin typeface="Arial"/>
                <a:ea typeface="Arial"/>
                <a:cs typeface="Arial"/>
                <a:sym typeface="Arial"/>
              </a:rPr>
              <a:t>, The Message users gets upon login at a terminal.</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/etc/passwd</a:t>
            </a:r>
            <a:r>
              <a:rPr lang="en" sz="1100" b="0" i="0" u="none" strike="noStrike" cap="none">
                <a:solidFill>
                  <a:srgbClr val="3A3A3A"/>
                </a:solidFill>
                <a:latin typeface="Arial"/>
                <a:ea typeface="Arial"/>
                <a:cs typeface="Arial"/>
                <a:sym typeface="Arial"/>
              </a:rPr>
              <a:t> : Contains user account information. Please note that this file does not contain passwords despite its name. The filename password is a throwback to an earlier time when this was the case.</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/etc/resolv.conf</a:t>
            </a:r>
            <a:r>
              <a:rPr lang="en" sz="1100" b="0" i="0" u="none" strike="noStrike" cap="none">
                <a:solidFill>
                  <a:srgbClr val="3A3A3A"/>
                </a:solidFill>
                <a:latin typeface="Arial"/>
                <a:ea typeface="Arial"/>
                <a:cs typeface="Arial"/>
                <a:sym typeface="Arial"/>
              </a:rPr>
              <a:t> : Domain Name Servers (</a:t>
            </a:r>
            <a:r>
              <a:rPr lang="en" sz="1100" b="1" i="0" u="none" strike="noStrike" cap="none">
                <a:solidFill>
                  <a:srgbClr val="3A3A3A"/>
                </a:solidFill>
                <a:latin typeface="Arial"/>
                <a:ea typeface="Arial"/>
                <a:cs typeface="Arial"/>
                <a:sym typeface="Arial"/>
              </a:rPr>
              <a:t>DNS</a:t>
            </a:r>
            <a:r>
              <a:rPr lang="en" sz="1100" b="0" i="0" u="none" strike="noStrike" cap="none">
                <a:solidFill>
                  <a:srgbClr val="3A3A3A"/>
                </a:solidFill>
                <a:latin typeface="Arial"/>
                <a:ea typeface="Arial"/>
                <a:cs typeface="Arial"/>
                <a:sym typeface="Arial"/>
              </a:rPr>
              <a:t>) being used by System.</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/usr/bin</a:t>
            </a:r>
            <a:r>
              <a:rPr lang="en" sz="1100" b="0" i="0" u="none" strike="noStrike" cap="none">
                <a:solidFill>
                  <a:srgbClr val="3A3A3A"/>
                </a:solidFill>
                <a:latin typeface="Arial"/>
                <a:ea typeface="Arial"/>
                <a:cs typeface="Arial"/>
                <a:sym typeface="Arial"/>
              </a:rPr>
              <a:t> : Normal user </a:t>
            </a:r>
            <a:r>
              <a:rPr lang="en" sz="1100" b="1" i="0" u="none" strike="noStrike" cap="none">
                <a:solidFill>
                  <a:srgbClr val="3A3A3A"/>
                </a:solidFill>
                <a:latin typeface="Arial"/>
                <a:ea typeface="Arial"/>
                <a:cs typeface="Arial"/>
                <a:sym typeface="Arial"/>
              </a:rPr>
              <a:t>executable</a:t>
            </a:r>
            <a:r>
              <a:rPr lang="en" sz="1100" b="0" i="0" u="none" strike="noStrike" cap="none">
                <a:solidFill>
                  <a:srgbClr val="3A3A3A"/>
                </a:solidFill>
                <a:latin typeface="Arial"/>
                <a:ea typeface="Arial"/>
                <a:cs typeface="Arial"/>
                <a:sym typeface="Arial"/>
              </a:rPr>
              <a:t> commands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379"/>
        <p:cNvGrpSpPr/>
        <p:nvPr/>
      </p:nvGrpSpPr>
      <p:grpSpPr>
        <a:xfrm>
          <a:off x="0" y="0"/>
          <a:ext cx="0" cy="0"/>
          <a:chOff x="0" y="0"/>
          <a:chExt cx="0" cy="0"/>
        </a:xfrm>
      </p:grpSpPr>
      <p:sp>
        <p:nvSpPr>
          <p:cNvPr id="380" name="Google Shape;380;p3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Important Files &amp; Directories</a:t>
            </a:r>
            <a:endParaRPr/>
          </a:p>
        </p:txBody>
      </p:sp>
      <p:sp>
        <p:nvSpPr>
          <p:cNvPr id="381" name="Google Shape;381;p3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33</a:t>
            </a:fld>
            <a:endParaRPr/>
          </a:p>
        </p:txBody>
      </p:sp>
      <p:pic>
        <p:nvPicPr>
          <p:cNvPr id="382" name="Google Shape;382;p33"/>
          <p:cNvPicPr preferRelativeResize="0"/>
          <p:nvPr/>
        </p:nvPicPr>
        <p:blipFill rotWithShape="1">
          <a:blip r:embed="rId3">
            <a:alphaModFix/>
          </a:blip>
          <a:srcRect/>
          <a:stretch/>
        </p:blipFill>
        <p:spPr>
          <a:xfrm>
            <a:off x="5941150" y="309862"/>
            <a:ext cx="2886250" cy="2340577"/>
          </a:xfrm>
          <a:prstGeom prst="rect">
            <a:avLst/>
          </a:prstGeom>
          <a:noFill/>
          <a:ln>
            <a:noFill/>
          </a:ln>
        </p:spPr>
      </p:pic>
      <p:sp>
        <p:nvSpPr>
          <p:cNvPr id="383" name="Google Shape;383;p33"/>
          <p:cNvSpPr txBox="1"/>
          <p:nvPr/>
        </p:nvSpPr>
        <p:spPr>
          <a:xfrm>
            <a:off x="819150" y="2650450"/>
            <a:ext cx="5772600" cy="1132800"/>
          </a:xfrm>
          <a:prstGeom prst="rect">
            <a:avLst/>
          </a:prstGeom>
          <a:noFill/>
          <a:ln>
            <a:noFill/>
          </a:ln>
        </p:spPr>
        <p:txBody>
          <a:bodyPr spcFirstLastPara="1" wrap="square" lIns="91425" tIns="91425" rIns="91425" bIns="91425" anchor="t" anchorCtr="0">
            <a:spAutoFit/>
          </a:bodyPr>
          <a:lstStyle/>
          <a:p>
            <a:pPr marL="0" marR="190500" lvl="0" indent="0" algn="l" rtl="0">
              <a:lnSpc>
                <a:spcPct val="115000"/>
              </a:lnSpc>
              <a:spcBef>
                <a:spcPts val="3500"/>
              </a:spcBef>
              <a:spcAft>
                <a:spcPts val="6900"/>
              </a:spcAft>
              <a:buClr>
                <a:srgbClr val="000000"/>
              </a:buClr>
              <a:buSzPts val="1100"/>
              <a:buFont typeface="Arial"/>
              <a:buNone/>
            </a:pPr>
            <a:r>
              <a:rPr lang="en" sz="1100" b="1" i="0" u="none" strike="noStrike" cap="none">
                <a:solidFill>
                  <a:srgbClr val="3A3A3A"/>
                </a:solidFill>
                <a:latin typeface="Arial"/>
                <a:ea typeface="Arial"/>
                <a:cs typeface="Arial"/>
                <a:sym typeface="Arial"/>
              </a:rPr>
              <a:t>/usr/include</a:t>
            </a:r>
            <a:r>
              <a:rPr lang="en" sz="1100" b="0" i="0" u="none" strike="noStrike" cap="none">
                <a:solidFill>
                  <a:srgbClr val="3A3A3A"/>
                </a:solidFill>
                <a:latin typeface="Arial"/>
                <a:ea typeface="Arial"/>
                <a:cs typeface="Arial"/>
                <a:sym typeface="Arial"/>
              </a:rPr>
              <a:t> : Holds files called headers that are used during the compilation of programs.</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/usr/share</a:t>
            </a:r>
            <a:r>
              <a:rPr lang="en" sz="1100" b="0" i="0" u="none" strike="noStrike" cap="none">
                <a:solidFill>
                  <a:srgbClr val="3A3A3A"/>
                </a:solidFill>
                <a:latin typeface="Arial"/>
                <a:ea typeface="Arial"/>
                <a:cs typeface="Arial"/>
                <a:sym typeface="Arial"/>
              </a:rPr>
              <a:t> : Shared directories of </a:t>
            </a:r>
            <a:r>
              <a:rPr lang="en" sz="1100" b="1" i="0" u="none" strike="noStrike" cap="none">
                <a:solidFill>
                  <a:srgbClr val="3A3A3A"/>
                </a:solidFill>
                <a:latin typeface="Arial"/>
                <a:ea typeface="Arial"/>
                <a:cs typeface="Arial"/>
                <a:sym typeface="Arial"/>
              </a:rPr>
              <a:t>man files</a:t>
            </a:r>
            <a:r>
              <a:rPr lang="en" sz="1100" b="0" i="0" u="none" strike="noStrike" cap="none">
                <a:solidFill>
                  <a:srgbClr val="3A3A3A"/>
                </a:solidFill>
                <a:latin typeface="Arial"/>
                <a:ea typeface="Arial"/>
                <a:cs typeface="Arial"/>
                <a:sym typeface="Arial"/>
              </a:rPr>
              <a:t>, </a:t>
            </a:r>
            <a:r>
              <a:rPr lang="en" sz="1100" b="1" i="0" u="none" strike="noStrike" cap="none">
                <a:solidFill>
                  <a:srgbClr val="3A3A3A"/>
                </a:solidFill>
                <a:latin typeface="Arial"/>
                <a:ea typeface="Arial"/>
                <a:cs typeface="Arial"/>
                <a:sym typeface="Arial"/>
              </a:rPr>
              <a:t>info files</a:t>
            </a:r>
            <a:r>
              <a:rPr lang="en" sz="1100" b="0" i="0" u="none" strike="noStrike" cap="none">
                <a:solidFill>
                  <a:srgbClr val="3A3A3A"/>
                </a:solidFill>
                <a:latin typeface="Arial"/>
                <a:ea typeface="Arial"/>
                <a:cs typeface="Arial"/>
                <a:sym typeface="Arial"/>
              </a:rPr>
              <a:t>, etc.</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/usr/lib</a:t>
            </a:r>
            <a:r>
              <a:rPr lang="en" sz="1100" b="0" i="0" u="none" strike="noStrike" cap="none">
                <a:solidFill>
                  <a:srgbClr val="3A3A3A"/>
                </a:solidFill>
                <a:latin typeface="Arial"/>
                <a:ea typeface="Arial"/>
                <a:cs typeface="Arial"/>
                <a:sym typeface="Arial"/>
              </a:rPr>
              <a:t> : Library files which are required during program </a:t>
            </a:r>
            <a:r>
              <a:rPr lang="en" sz="1100" b="1" i="0" u="none" strike="noStrike" cap="none">
                <a:solidFill>
                  <a:srgbClr val="3A3A3A"/>
                </a:solidFill>
                <a:latin typeface="Arial"/>
                <a:ea typeface="Arial"/>
                <a:cs typeface="Arial"/>
                <a:sym typeface="Arial"/>
              </a:rPr>
              <a:t>compilation</a:t>
            </a:r>
            <a:r>
              <a:rPr lang="en" sz="1100" b="0" i="0" u="none" strike="noStrike" cap="none">
                <a:solidFill>
                  <a:srgbClr val="3A3A3A"/>
                </a:solidFill>
                <a:latin typeface="Arial"/>
                <a:ea typeface="Arial"/>
                <a:cs typeface="Arial"/>
                <a:sym typeface="Arial"/>
              </a:rPr>
              <a:t>.</a:t>
            </a:r>
            <a:br>
              <a:rPr lang="en" sz="1100" b="0" i="0" u="none" strike="noStrike" cap="none">
                <a:solidFill>
                  <a:srgbClr val="3A3A3A"/>
                </a:solidFill>
                <a:latin typeface="Arial"/>
                <a:ea typeface="Arial"/>
                <a:cs typeface="Arial"/>
                <a:sym typeface="Arial"/>
              </a:rPr>
            </a:br>
            <a:r>
              <a:rPr lang="en" sz="1100" b="1" i="0" u="none" strike="noStrike" cap="none">
                <a:solidFill>
                  <a:srgbClr val="3A3A3A"/>
                </a:solidFill>
                <a:latin typeface="Arial"/>
                <a:ea typeface="Arial"/>
                <a:cs typeface="Arial"/>
                <a:sym typeface="Arial"/>
              </a:rPr>
              <a:t>/usr/sbin</a:t>
            </a:r>
            <a:r>
              <a:rPr lang="en" sz="1100" b="0" i="0" u="none" strike="noStrike" cap="none">
                <a:solidFill>
                  <a:srgbClr val="3A3A3A"/>
                </a:solidFill>
                <a:latin typeface="Arial"/>
                <a:ea typeface="Arial"/>
                <a:cs typeface="Arial"/>
                <a:sym typeface="Arial"/>
              </a:rPr>
              <a:t> : Additional commands for the root(admin) account.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Permissions</a:t>
            </a:r>
            <a:endParaRPr/>
          </a:p>
        </p:txBody>
      </p:sp>
      <p:sp>
        <p:nvSpPr>
          <p:cNvPr id="389" name="Google Shape;389;p34"/>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fontScale="25000"/>
          </a:bodyPr>
          <a:lstStyle/>
          <a:p>
            <a:pPr marL="0" lvl="0" indent="0" algn="l" rtl="0">
              <a:lnSpc>
                <a:spcPct val="115000"/>
              </a:lnSpc>
              <a:spcBef>
                <a:spcPts val="0"/>
              </a:spcBef>
              <a:spcAft>
                <a:spcPts val="0"/>
              </a:spcAft>
              <a:buSzPct val="50000"/>
              <a:buNone/>
            </a:pPr>
            <a:r>
              <a:rPr lang="en" sz="8000" b="1"/>
              <a:t>Permission Types</a:t>
            </a:r>
            <a:r>
              <a:rPr lang="en" sz="8000"/>
              <a:t>	              Read   	 Write    		Execute</a:t>
            </a:r>
            <a:endParaRPr sz="8000"/>
          </a:p>
          <a:p>
            <a:pPr marL="0" lvl="0" indent="0" algn="l" rtl="0">
              <a:lnSpc>
                <a:spcPct val="115000"/>
              </a:lnSpc>
              <a:spcBef>
                <a:spcPts val="1200"/>
              </a:spcBef>
              <a:spcAft>
                <a:spcPts val="0"/>
              </a:spcAft>
              <a:buSzPct val="50000"/>
              <a:buNone/>
            </a:pPr>
            <a:r>
              <a:rPr lang="en" sz="8000" b="1"/>
              <a:t>Permission Groups</a:t>
            </a:r>
            <a:r>
              <a:rPr lang="en" sz="8000"/>
              <a:t>     	      Owner   	 Group 		All_users</a:t>
            </a:r>
            <a:endParaRPr sz="7692"/>
          </a:p>
          <a:p>
            <a:pPr marL="0" lvl="0" indent="0" algn="l" rtl="0">
              <a:lnSpc>
                <a:spcPct val="115000"/>
              </a:lnSpc>
              <a:spcBef>
                <a:spcPts val="1200"/>
              </a:spcBef>
              <a:spcAft>
                <a:spcPts val="0"/>
              </a:spcAft>
              <a:buSzPct val="40000"/>
              <a:buNone/>
            </a:pPr>
            <a:r>
              <a:rPr lang="en" sz="10000" b="1" i="1"/>
              <a:t>Files or directories!</a:t>
            </a:r>
            <a:endParaRPr sz="10000" b="1" i="1"/>
          </a:p>
          <a:p>
            <a:pPr marL="0" lvl="0" indent="0" algn="l" rtl="0">
              <a:lnSpc>
                <a:spcPct val="115000"/>
              </a:lnSpc>
              <a:spcBef>
                <a:spcPts val="1200"/>
              </a:spcBef>
              <a:spcAft>
                <a:spcPts val="1200"/>
              </a:spcAft>
              <a:buSzPct val="307692"/>
              <a:buNone/>
            </a:pPr>
            <a:r>
              <a:rPr lang="en"/>
              <a:t>	</a:t>
            </a:r>
            <a:endParaRPr/>
          </a:p>
        </p:txBody>
      </p:sp>
      <p:sp>
        <p:nvSpPr>
          <p:cNvPr id="390" name="Google Shape;390;p3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3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Adjusting Permissions</a:t>
            </a:r>
            <a:endParaRPr/>
          </a:p>
        </p:txBody>
      </p:sp>
      <p:sp>
        <p:nvSpPr>
          <p:cNvPr id="396" name="Google Shape;396;p3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35</a:t>
            </a:fld>
            <a:endParaRPr/>
          </a:p>
        </p:txBody>
      </p:sp>
      <p:sp>
        <p:nvSpPr>
          <p:cNvPr id="397" name="Google Shape;397;p35"/>
          <p:cNvSpPr txBox="1"/>
          <p:nvPr/>
        </p:nvSpPr>
        <p:spPr>
          <a:xfrm>
            <a:off x="5330275" y="4143475"/>
            <a:ext cx="3251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chemeClr val="lt1"/>
              </a:solidFill>
              <a:latin typeface="Calibri"/>
              <a:ea typeface="Calibri"/>
              <a:cs typeface="Calibri"/>
              <a:sym typeface="Calibri"/>
            </a:endParaRPr>
          </a:p>
        </p:txBody>
      </p:sp>
      <p:sp>
        <p:nvSpPr>
          <p:cNvPr id="398" name="Google Shape;398;p35"/>
          <p:cNvSpPr txBox="1"/>
          <p:nvPr/>
        </p:nvSpPr>
        <p:spPr>
          <a:xfrm>
            <a:off x="445250" y="1800200"/>
            <a:ext cx="8390700" cy="30669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000"/>
              <a:buFont typeface="Arial"/>
              <a:buNone/>
            </a:pPr>
            <a:r>
              <a:rPr lang="en" sz="2000" b="1" i="1">
                <a:solidFill>
                  <a:schemeClr val="dk2"/>
                </a:solidFill>
                <a:latin typeface="Calibri"/>
                <a:ea typeface="Calibri"/>
                <a:cs typeface="Calibri"/>
                <a:sym typeface="Calibri"/>
              </a:rPr>
              <a:t>‘</a:t>
            </a:r>
            <a:r>
              <a:rPr lang="en" sz="2000" b="1" i="1" u="none" strike="noStrike" cap="none">
                <a:solidFill>
                  <a:schemeClr val="dk2"/>
                </a:solidFill>
                <a:latin typeface="Calibri"/>
                <a:ea typeface="Calibri"/>
                <a:cs typeface="Calibri"/>
                <a:sym typeface="Calibri"/>
              </a:rPr>
              <a:t>chmod </a:t>
            </a:r>
            <a:r>
              <a:rPr lang="en" sz="2000" b="1" i="1">
                <a:solidFill>
                  <a:schemeClr val="dk2"/>
                </a:solidFill>
                <a:latin typeface="Calibri"/>
                <a:ea typeface="Calibri"/>
                <a:cs typeface="Calibri"/>
                <a:sym typeface="Calibri"/>
              </a:rPr>
              <a:t>75</a:t>
            </a:r>
            <a:r>
              <a:rPr lang="en" sz="2000" b="1" i="1" u="none" strike="noStrike" cap="none">
                <a:solidFill>
                  <a:schemeClr val="dk2"/>
                </a:solidFill>
                <a:latin typeface="Calibri"/>
                <a:ea typeface="Calibri"/>
                <a:cs typeface="Calibri"/>
                <a:sym typeface="Calibri"/>
              </a:rPr>
              <a:t>1 pete.txt</a:t>
            </a:r>
            <a:r>
              <a:rPr lang="en" sz="2000" b="1" i="1">
                <a:solidFill>
                  <a:schemeClr val="dk2"/>
                </a:solidFill>
                <a:latin typeface="Calibri"/>
                <a:ea typeface="Calibri"/>
                <a:cs typeface="Calibri"/>
                <a:sym typeface="Calibri"/>
              </a:rPr>
              <a:t>’</a:t>
            </a:r>
            <a:endParaRPr sz="2000" b="1" i="1" u="none" strike="noStrike" cap="none">
              <a:solidFill>
                <a:schemeClr val="dk2"/>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2000"/>
              <a:buFont typeface="Arial"/>
              <a:buNone/>
            </a:pPr>
            <a:r>
              <a:rPr lang="en" sz="2000" b="0" i="0" u="none" strike="noStrike" cap="none">
                <a:solidFill>
                  <a:schemeClr val="dk2"/>
                </a:solidFill>
                <a:latin typeface="Calibri"/>
                <a:ea typeface="Calibri"/>
                <a:cs typeface="Calibri"/>
                <a:sym typeface="Calibri"/>
              </a:rPr>
              <a:t>“chmod”    Change permissions</a:t>
            </a:r>
            <a:endParaRPr sz="2000" b="0" i="0" u="none" strike="noStrike" cap="none">
              <a:solidFill>
                <a:schemeClr val="dk2"/>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2000"/>
              <a:buFont typeface="Arial"/>
              <a:buNone/>
            </a:pPr>
            <a:r>
              <a:rPr lang="en" sz="2000" b="0" i="0" u="none" strike="noStrike" cap="none">
                <a:solidFill>
                  <a:schemeClr val="dk2"/>
                </a:solidFill>
                <a:latin typeface="Calibri"/>
                <a:ea typeface="Calibri"/>
                <a:cs typeface="Calibri"/>
                <a:sym typeface="Calibri"/>
              </a:rPr>
              <a:t>_r</a:t>
            </a:r>
            <a:r>
              <a:rPr lang="en" sz="2000">
                <a:solidFill>
                  <a:schemeClr val="dk2"/>
                </a:solidFill>
                <a:latin typeface="Calibri"/>
                <a:ea typeface="Calibri"/>
                <a:cs typeface="Calibri"/>
                <a:sym typeface="Calibri"/>
              </a:rPr>
              <a:t>wx</a:t>
            </a:r>
            <a:r>
              <a:rPr lang="en" sz="2000" b="0" i="0" u="none" strike="noStrike" cap="none">
                <a:solidFill>
                  <a:schemeClr val="dk2"/>
                </a:solidFill>
                <a:latin typeface="Calibri"/>
                <a:ea typeface="Calibri"/>
                <a:cs typeface="Calibri"/>
                <a:sym typeface="Calibri"/>
              </a:rPr>
              <a:t>r</a:t>
            </a:r>
            <a:r>
              <a:rPr lang="en" sz="2000">
                <a:solidFill>
                  <a:schemeClr val="dk2"/>
                </a:solidFill>
                <a:latin typeface="Calibri"/>
                <a:ea typeface="Calibri"/>
                <a:cs typeface="Calibri"/>
                <a:sym typeface="Calibri"/>
              </a:rPr>
              <a:t>-x--</a:t>
            </a:r>
            <a:r>
              <a:rPr lang="en" sz="2000" b="0" i="0" u="none" strike="noStrike" cap="none">
                <a:solidFill>
                  <a:schemeClr val="dk2"/>
                </a:solidFill>
                <a:latin typeface="Calibri"/>
                <a:ea typeface="Calibri"/>
                <a:cs typeface="Calibri"/>
                <a:sym typeface="Calibri"/>
              </a:rPr>
              <a:t>x      ‘owner’   ‘group’     ‘ all_users’                1</a:t>
            </a:r>
            <a:r>
              <a:rPr lang="en" sz="2000">
                <a:solidFill>
                  <a:schemeClr val="dk2"/>
                </a:solidFill>
                <a:latin typeface="Calibri"/>
                <a:ea typeface="Calibri"/>
                <a:cs typeface="Calibri"/>
                <a:sym typeface="Calibri"/>
              </a:rPr>
              <a:t>11</a:t>
            </a:r>
            <a:r>
              <a:rPr lang="en" sz="2000" b="0" i="0" u="none" strike="noStrike" cap="none">
                <a:solidFill>
                  <a:schemeClr val="dk2"/>
                </a:solidFill>
                <a:latin typeface="Calibri"/>
                <a:ea typeface="Calibri"/>
                <a:cs typeface="Calibri"/>
                <a:sym typeface="Calibri"/>
              </a:rPr>
              <a:t>  1</a:t>
            </a:r>
            <a:r>
              <a:rPr lang="en" sz="2000">
                <a:solidFill>
                  <a:schemeClr val="dk2"/>
                </a:solidFill>
                <a:latin typeface="Calibri"/>
                <a:ea typeface="Calibri"/>
                <a:cs typeface="Calibri"/>
                <a:sym typeface="Calibri"/>
              </a:rPr>
              <a:t>01</a:t>
            </a:r>
            <a:r>
              <a:rPr lang="en" sz="2000" b="0" i="0" u="none" strike="noStrike" cap="none">
                <a:solidFill>
                  <a:schemeClr val="dk2"/>
                </a:solidFill>
                <a:latin typeface="Calibri"/>
                <a:ea typeface="Calibri"/>
                <a:cs typeface="Calibri"/>
                <a:sym typeface="Calibri"/>
              </a:rPr>
              <a:t> 001  =   </a:t>
            </a:r>
            <a:r>
              <a:rPr lang="en" sz="2000">
                <a:solidFill>
                  <a:schemeClr val="dk2"/>
                </a:solidFill>
                <a:latin typeface="Calibri"/>
                <a:ea typeface="Calibri"/>
                <a:cs typeface="Calibri"/>
                <a:sym typeface="Calibri"/>
              </a:rPr>
              <a:t>75</a:t>
            </a:r>
            <a:r>
              <a:rPr lang="en" sz="2000" b="0" i="0" u="none" strike="noStrike" cap="none">
                <a:solidFill>
                  <a:schemeClr val="dk2"/>
                </a:solidFill>
                <a:latin typeface="Calibri"/>
                <a:ea typeface="Calibri"/>
                <a:cs typeface="Calibri"/>
                <a:sym typeface="Calibri"/>
              </a:rPr>
              <a:t>1</a:t>
            </a:r>
            <a:endParaRPr sz="2000" b="0" i="0" u="none" strike="noStrike" cap="none">
              <a:solidFill>
                <a:schemeClr val="dk2"/>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2000"/>
              <a:buFont typeface="Arial"/>
              <a:buNone/>
            </a:pPr>
            <a:r>
              <a:rPr lang="en" sz="2000" b="0" i="0" u="none" strike="noStrike" cap="none">
                <a:solidFill>
                  <a:schemeClr val="dk2"/>
                </a:solidFill>
                <a:latin typeface="Calibri"/>
                <a:ea typeface="Calibri"/>
                <a:cs typeface="Calibri"/>
                <a:sym typeface="Calibri"/>
              </a:rPr>
              <a:t> So </a:t>
            </a:r>
            <a:r>
              <a:rPr lang="en" sz="2000">
                <a:solidFill>
                  <a:schemeClr val="dk2"/>
                </a:solidFill>
                <a:latin typeface="Calibri"/>
                <a:ea typeface="Calibri"/>
                <a:cs typeface="Calibri"/>
                <a:sym typeface="Calibri"/>
              </a:rPr>
              <a:t>75</a:t>
            </a:r>
            <a:r>
              <a:rPr lang="en" sz="2000" b="0" i="0" u="none" strike="noStrike" cap="none">
                <a:solidFill>
                  <a:schemeClr val="dk2"/>
                </a:solidFill>
                <a:latin typeface="Calibri"/>
                <a:ea typeface="Calibri"/>
                <a:cs typeface="Calibri"/>
                <a:sym typeface="Calibri"/>
              </a:rPr>
              <a:t>1 on file pete.txt means</a:t>
            </a:r>
            <a:endParaRPr sz="2000" b="0" i="0" u="none" strike="noStrike" cap="none">
              <a:solidFill>
                <a:schemeClr val="dk2"/>
              </a:solidFill>
              <a:latin typeface="Calibri"/>
              <a:ea typeface="Calibri"/>
              <a:cs typeface="Calibri"/>
              <a:sym typeface="Calibri"/>
            </a:endParaRPr>
          </a:p>
          <a:p>
            <a:pPr marL="0" marR="0" lvl="0" indent="0" algn="l" rtl="0">
              <a:lnSpc>
                <a:spcPct val="115000"/>
              </a:lnSpc>
              <a:spcBef>
                <a:spcPts val="1200"/>
              </a:spcBef>
              <a:spcAft>
                <a:spcPts val="1200"/>
              </a:spcAft>
              <a:buClr>
                <a:srgbClr val="000000"/>
              </a:buClr>
              <a:buSzPts val="2000"/>
              <a:buFont typeface="Arial"/>
              <a:buNone/>
            </a:pPr>
            <a:r>
              <a:rPr lang="en" sz="2000" b="0" i="0" u="none" strike="noStrike" cap="none">
                <a:solidFill>
                  <a:schemeClr val="dk2"/>
                </a:solidFill>
                <a:latin typeface="Calibri"/>
                <a:ea typeface="Calibri"/>
                <a:cs typeface="Calibri"/>
                <a:sym typeface="Calibri"/>
              </a:rPr>
              <a:t>	</a:t>
            </a:r>
            <a:r>
              <a:rPr lang="en" sz="1500" b="0" i="0" u="none" strike="noStrike" cap="none">
                <a:solidFill>
                  <a:schemeClr val="dk2"/>
                </a:solidFill>
                <a:latin typeface="Calibri"/>
                <a:ea typeface="Calibri"/>
                <a:cs typeface="Calibri"/>
                <a:sym typeface="Calibri"/>
              </a:rPr>
              <a:t>The owner has read,</a:t>
            </a:r>
            <a:r>
              <a:rPr lang="en" sz="1500">
                <a:solidFill>
                  <a:schemeClr val="dk2"/>
                </a:solidFill>
                <a:latin typeface="Calibri"/>
                <a:ea typeface="Calibri"/>
                <a:cs typeface="Calibri"/>
                <a:sym typeface="Calibri"/>
              </a:rPr>
              <a:t> write and execute</a:t>
            </a:r>
            <a:r>
              <a:rPr lang="en" sz="1500" b="0" i="0" u="none" strike="noStrike" cap="none">
                <a:solidFill>
                  <a:schemeClr val="dk2"/>
                </a:solidFill>
                <a:latin typeface="Calibri"/>
                <a:ea typeface="Calibri"/>
                <a:cs typeface="Calibri"/>
                <a:sym typeface="Calibri"/>
              </a:rPr>
              <a:t> permission (rwx)</a:t>
            </a:r>
            <a:br>
              <a:rPr lang="en" sz="1500" b="0" i="0" u="none" strike="noStrike" cap="none">
                <a:solidFill>
                  <a:schemeClr val="dk2"/>
                </a:solidFill>
                <a:latin typeface="Calibri"/>
                <a:ea typeface="Calibri"/>
                <a:cs typeface="Calibri"/>
                <a:sym typeface="Calibri"/>
              </a:rPr>
            </a:br>
            <a:r>
              <a:rPr lang="en" sz="1500" b="0" i="0" u="none" strike="noStrike" cap="none">
                <a:solidFill>
                  <a:schemeClr val="dk2"/>
                </a:solidFill>
                <a:latin typeface="Calibri"/>
                <a:ea typeface="Calibri"/>
                <a:cs typeface="Calibri"/>
                <a:sym typeface="Calibri"/>
              </a:rPr>
              <a:t>	The group has read and execute permission </a:t>
            </a:r>
            <a:r>
              <a:rPr lang="en" sz="1500">
                <a:solidFill>
                  <a:schemeClr val="dk2"/>
                </a:solidFill>
                <a:latin typeface="Calibri"/>
                <a:ea typeface="Calibri"/>
                <a:cs typeface="Calibri"/>
                <a:sym typeface="Calibri"/>
              </a:rPr>
              <a:t>(r-x)</a:t>
            </a:r>
            <a:br>
              <a:rPr lang="en" sz="1500" b="0" i="0" u="none" strike="noStrike" cap="none">
                <a:solidFill>
                  <a:schemeClr val="dk2"/>
                </a:solidFill>
                <a:latin typeface="Calibri"/>
                <a:ea typeface="Calibri"/>
                <a:cs typeface="Calibri"/>
                <a:sym typeface="Calibri"/>
              </a:rPr>
            </a:br>
            <a:r>
              <a:rPr lang="en" sz="1500" b="0" i="0" u="none" strike="noStrike" cap="none">
                <a:solidFill>
                  <a:schemeClr val="dk2"/>
                </a:solidFill>
                <a:latin typeface="Calibri"/>
                <a:ea typeface="Calibri"/>
                <a:cs typeface="Calibri"/>
                <a:sym typeface="Calibri"/>
              </a:rPr>
              <a:t>	All users can execute the file</a:t>
            </a:r>
            <a:r>
              <a:rPr lang="en" sz="1500">
                <a:solidFill>
                  <a:schemeClr val="dk2"/>
                </a:solidFill>
                <a:latin typeface="Calibri"/>
                <a:ea typeface="Calibri"/>
                <a:cs typeface="Calibri"/>
                <a:sym typeface="Calibri"/>
              </a:rPr>
              <a:t> (--x)</a:t>
            </a:r>
            <a:endParaRPr sz="1500" b="0" i="0" u="none" strike="noStrike" cap="none">
              <a:solidFill>
                <a:schemeClr val="dk2"/>
              </a:solidFill>
              <a:latin typeface="Calibri"/>
              <a:ea typeface="Calibri"/>
              <a:cs typeface="Calibri"/>
              <a:sym typeface="Calibri"/>
            </a:endParaRPr>
          </a:p>
        </p:txBody>
      </p:sp>
      <p:sp>
        <p:nvSpPr>
          <p:cNvPr id="399" name="Google Shape;399;p35"/>
          <p:cNvSpPr txBox="1"/>
          <p:nvPr/>
        </p:nvSpPr>
        <p:spPr>
          <a:xfrm>
            <a:off x="5987925" y="3296875"/>
            <a:ext cx="2180100" cy="1246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300"/>
              <a:buFont typeface="Arial"/>
              <a:buNone/>
            </a:pPr>
            <a:r>
              <a:rPr lang="en" sz="2300" b="1" i="0" u="none" strike="noStrike" cap="none">
                <a:solidFill>
                  <a:srgbClr val="FF0000"/>
                </a:solidFill>
                <a:latin typeface="Calibri"/>
                <a:ea typeface="Calibri"/>
                <a:cs typeface="Calibri"/>
                <a:sym typeface="Calibri"/>
              </a:rPr>
              <a:t>r</a:t>
            </a:r>
            <a:r>
              <a:rPr lang="en" sz="2300" b="0" i="0" u="none" strike="noStrike" cap="none">
                <a:solidFill>
                  <a:srgbClr val="000000"/>
                </a:solidFill>
                <a:latin typeface="Calibri"/>
                <a:ea typeface="Calibri"/>
                <a:cs typeface="Calibri"/>
                <a:sym typeface="Calibri"/>
              </a:rPr>
              <a:t>ead</a:t>
            </a:r>
            <a:endParaRPr sz="2300" b="0" i="0"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2300"/>
              <a:buFont typeface="Arial"/>
              <a:buNone/>
            </a:pPr>
            <a:r>
              <a:rPr lang="en" sz="2300" b="1" i="0" u="none" strike="noStrike" cap="none">
                <a:solidFill>
                  <a:srgbClr val="FF0000"/>
                </a:solidFill>
                <a:latin typeface="Calibri"/>
                <a:ea typeface="Calibri"/>
                <a:cs typeface="Calibri"/>
                <a:sym typeface="Calibri"/>
              </a:rPr>
              <a:t>w</a:t>
            </a:r>
            <a:r>
              <a:rPr lang="en" sz="2300" b="0" i="0" u="none" strike="noStrike" cap="none">
                <a:solidFill>
                  <a:srgbClr val="000000"/>
                </a:solidFill>
                <a:latin typeface="Calibri"/>
                <a:ea typeface="Calibri"/>
                <a:cs typeface="Calibri"/>
                <a:sym typeface="Calibri"/>
              </a:rPr>
              <a:t>rite</a:t>
            </a:r>
            <a:endParaRPr sz="2300" b="0" i="0"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2300"/>
              <a:buFont typeface="Arial"/>
              <a:buNone/>
            </a:pPr>
            <a:r>
              <a:rPr lang="en" sz="2300" b="0" i="0" u="none" strike="noStrike" cap="none">
                <a:solidFill>
                  <a:srgbClr val="000000"/>
                </a:solidFill>
                <a:latin typeface="Calibri"/>
                <a:ea typeface="Calibri"/>
                <a:cs typeface="Calibri"/>
                <a:sym typeface="Calibri"/>
              </a:rPr>
              <a:t>e</a:t>
            </a:r>
            <a:r>
              <a:rPr lang="en" sz="2300" b="1" i="0" u="none" strike="noStrike" cap="none">
                <a:solidFill>
                  <a:srgbClr val="FF0000"/>
                </a:solidFill>
                <a:latin typeface="Calibri"/>
                <a:ea typeface="Calibri"/>
                <a:cs typeface="Calibri"/>
                <a:sym typeface="Calibri"/>
              </a:rPr>
              <a:t>x</a:t>
            </a:r>
            <a:r>
              <a:rPr lang="en" sz="2300" b="0" i="0" u="none" strike="noStrike" cap="none">
                <a:solidFill>
                  <a:srgbClr val="000000"/>
                </a:solidFill>
                <a:latin typeface="Calibri"/>
                <a:ea typeface="Calibri"/>
                <a:cs typeface="Calibri"/>
                <a:sym typeface="Calibri"/>
              </a:rPr>
              <a:t>ecute</a:t>
            </a:r>
            <a:endParaRPr sz="2300" b="0" i="0" u="none" strike="noStrike" cap="non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Commands</a:t>
            </a:r>
            <a:endParaRPr/>
          </a:p>
        </p:txBody>
      </p:sp>
      <p:sp>
        <p:nvSpPr>
          <p:cNvPr id="405" name="Google Shape;405;p36"/>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SzPct val="64999"/>
              <a:buNone/>
            </a:pPr>
            <a:r>
              <a:rPr lang="en" sz="8000"/>
              <a:t>Linux commands are case sensitive - unlike Windows/DOS</a:t>
            </a:r>
            <a:endParaRPr sz="8000"/>
          </a:p>
          <a:p>
            <a:pPr marL="0" lvl="0" indent="0" algn="l" rtl="0">
              <a:lnSpc>
                <a:spcPct val="115000"/>
              </a:lnSpc>
              <a:spcBef>
                <a:spcPts val="1200"/>
              </a:spcBef>
              <a:spcAft>
                <a:spcPts val="0"/>
              </a:spcAft>
              <a:buSzPct val="64999"/>
              <a:buNone/>
            </a:pPr>
            <a:r>
              <a:rPr lang="en" sz="8000"/>
              <a:t>Many good online resources for basics (</a:t>
            </a:r>
            <a:r>
              <a:rPr lang="en" sz="8000" u="sng">
                <a:solidFill>
                  <a:schemeClr val="hlink"/>
                </a:solidFill>
                <a:hlinkClick r:id="rId3"/>
              </a:rPr>
              <a:t>https://www.hostinger.com/tutorials/linux-commands</a:t>
            </a:r>
            <a:r>
              <a:rPr lang="en" sz="8000"/>
              <a:t> )</a:t>
            </a:r>
            <a:endParaRPr sz="8000"/>
          </a:p>
          <a:p>
            <a:pPr marL="0" lvl="0" indent="0" algn="l" rtl="0">
              <a:lnSpc>
                <a:spcPct val="115000"/>
              </a:lnSpc>
              <a:spcBef>
                <a:spcPts val="1200"/>
              </a:spcBef>
              <a:spcAft>
                <a:spcPts val="0"/>
              </a:spcAft>
              <a:buSzPct val="64999"/>
              <a:buNone/>
            </a:pPr>
            <a:r>
              <a:rPr lang="en" sz="8000"/>
              <a:t>ls - List a directory contents</a:t>
            </a:r>
            <a:endParaRPr sz="8000"/>
          </a:p>
          <a:p>
            <a:pPr marL="0" lvl="0" indent="0" algn="l" rtl="0">
              <a:lnSpc>
                <a:spcPct val="115000"/>
              </a:lnSpc>
              <a:spcBef>
                <a:spcPts val="1200"/>
              </a:spcBef>
              <a:spcAft>
                <a:spcPts val="0"/>
              </a:spcAft>
              <a:buSzPct val="64999"/>
              <a:buNone/>
            </a:pPr>
            <a:r>
              <a:rPr lang="en" sz="8000"/>
              <a:t>cd - Change directory</a:t>
            </a:r>
            <a:endParaRPr sz="8000"/>
          </a:p>
          <a:p>
            <a:pPr marL="0" lvl="0" indent="0" algn="l" rtl="0">
              <a:lnSpc>
                <a:spcPct val="115000"/>
              </a:lnSpc>
              <a:spcBef>
                <a:spcPts val="1200"/>
              </a:spcBef>
              <a:spcAft>
                <a:spcPts val="0"/>
              </a:spcAft>
              <a:buSzPct val="64999"/>
              <a:buNone/>
            </a:pPr>
            <a:r>
              <a:rPr lang="en" sz="8000"/>
              <a:t>shutdown (turn off (-h), reboot (-r)) - Power off/reboot computer</a:t>
            </a:r>
            <a:endParaRPr sz="8000"/>
          </a:p>
          <a:p>
            <a:pPr marL="0" lvl="0" indent="0" algn="l" rtl="0">
              <a:lnSpc>
                <a:spcPct val="115000"/>
              </a:lnSpc>
              <a:spcBef>
                <a:spcPts val="1200"/>
              </a:spcBef>
              <a:spcAft>
                <a:spcPts val="1200"/>
              </a:spcAft>
              <a:buSzPts val="1300"/>
              <a:buNone/>
            </a:pPr>
            <a:endParaRPr/>
          </a:p>
        </p:txBody>
      </p:sp>
      <p:sp>
        <p:nvSpPr>
          <p:cNvPr id="406" name="Google Shape;406;p3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410"/>
        <p:cNvGrpSpPr/>
        <p:nvPr/>
      </p:nvGrpSpPr>
      <p:grpSpPr>
        <a:xfrm>
          <a:off x="0" y="0"/>
          <a:ext cx="0" cy="0"/>
          <a:chOff x="0" y="0"/>
          <a:chExt cx="0" cy="0"/>
        </a:xfrm>
      </p:grpSpPr>
      <p:sp>
        <p:nvSpPr>
          <p:cNvPr id="411" name="Google Shape;411;p3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Man Pages</a:t>
            </a:r>
            <a:endParaRPr/>
          </a:p>
        </p:txBody>
      </p:sp>
      <p:sp>
        <p:nvSpPr>
          <p:cNvPr id="412" name="Google Shape;412;p37"/>
          <p:cNvSpPr txBox="1">
            <a:spLocks noGrp="1"/>
          </p:cNvSpPr>
          <p:nvPr>
            <p:ph type="body" idx="1"/>
          </p:nvPr>
        </p:nvSpPr>
        <p:spPr>
          <a:xfrm>
            <a:off x="578625" y="3034300"/>
            <a:ext cx="7340100" cy="17004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SzPts val="2000"/>
              <a:buChar char="●"/>
            </a:pPr>
            <a:r>
              <a:rPr lang="en" sz="2000"/>
              <a:t>Man (manual) pages are the user manual pages for linux commands</a:t>
            </a:r>
            <a:endParaRPr sz="2000"/>
          </a:p>
          <a:p>
            <a:pPr marL="457200" lvl="0" indent="-355600" algn="l" rtl="0">
              <a:lnSpc>
                <a:spcPct val="115000"/>
              </a:lnSpc>
              <a:spcBef>
                <a:spcPts val="0"/>
              </a:spcBef>
              <a:spcAft>
                <a:spcPts val="0"/>
              </a:spcAft>
              <a:buSzPts val="2000"/>
              <a:buChar char="●"/>
            </a:pPr>
            <a:r>
              <a:rPr lang="en" sz="2000"/>
              <a:t>Provide in-depth explanations of commands</a:t>
            </a:r>
            <a:endParaRPr sz="2000"/>
          </a:p>
          <a:p>
            <a:pPr marL="457200" lvl="0" indent="-355600" algn="l" rtl="0">
              <a:lnSpc>
                <a:spcPct val="115000"/>
              </a:lnSpc>
              <a:spcBef>
                <a:spcPts val="0"/>
              </a:spcBef>
              <a:spcAft>
                <a:spcPts val="0"/>
              </a:spcAft>
              <a:buSzPts val="2000"/>
              <a:buChar char="●"/>
            </a:pPr>
            <a:r>
              <a:rPr lang="en" sz="2000"/>
              <a:t>Standard format</a:t>
            </a:r>
            <a:endParaRPr sz="2000"/>
          </a:p>
        </p:txBody>
      </p:sp>
      <p:sp>
        <p:nvSpPr>
          <p:cNvPr id="413" name="Google Shape;413;p3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37</a:t>
            </a:fld>
            <a:endParaRPr/>
          </a:p>
        </p:txBody>
      </p:sp>
      <p:pic>
        <p:nvPicPr>
          <p:cNvPr id="414" name="Google Shape;414;p37"/>
          <p:cNvPicPr preferRelativeResize="0"/>
          <p:nvPr/>
        </p:nvPicPr>
        <p:blipFill rotWithShape="1">
          <a:blip r:embed="rId3">
            <a:alphaModFix/>
          </a:blip>
          <a:srcRect r="813"/>
          <a:stretch/>
        </p:blipFill>
        <p:spPr>
          <a:xfrm>
            <a:off x="3549775" y="282825"/>
            <a:ext cx="5389651" cy="2670976"/>
          </a:xfrm>
          <a:prstGeom prst="rect">
            <a:avLst/>
          </a:prstGeom>
          <a:noFill/>
          <a:ln>
            <a:noFill/>
          </a:ln>
        </p:spPr>
      </p:pic>
      <p:sp>
        <p:nvSpPr>
          <p:cNvPr id="415" name="Google Shape;415;p37"/>
          <p:cNvSpPr txBox="1"/>
          <p:nvPr/>
        </p:nvSpPr>
        <p:spPr>
          <a:xfrm>
            <a:off x="703075" y="1850175"/>
            <a:ext cx="2349600" cy="738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3600"/>
              <a:buFont typeface="Arial"/>
              <a:buNone/>
            </a:pPr>
            <a:r>
              <a:rPr lang="en" sz="3600" b="0" i="0" u="none" strike="noStrike" cap="none">
                <a:solidFill>
                  <a:srgbClr val="000000"/>
                </a:solidFill>
                <a:latin typeface="Calibri"/>
                <a:ea typeface="Calibri"/>
                <a:cs typeface="Calibri"/>
                <a:sym typeface="Calibri"/>
              </a:rPr>
              <a:t>man ls</a:t>
            </a:r>
            <a:endParaRPr sz="3600" b="0" i="0" u="none" strike="noStrike" cap="non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ls</a:t>
            </a:r>
            <a:endParaRPr/>
          </a:p>
        </p:txBody>
      </p:sp>
      <p:sp>
        <p:nvSpPr>
          <p:cNvPr id="421" name="Google Shape;421;p38"/>
          <p:cNvSpPr txBox="1">
            <a:spLocks noGrp="1"/>
          </p:cNvSpPr>
          <p:nvPr>
            <p:ph type="body" idx="1"/>
          </p:nvPr>
        </p:nvSpPr>
        <p:spPr>
          <a:xfrm>
            <a:off x="819150" y="1800200"/>
            <a:ext cx="36690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000"/>
              <a:t>Lists the files and directories in your current location (Blue files are directories)</a:t>
            </a:r>
            <a:endParaRPr sz="2000"/>
          </a:p>
          <a:p>
            <a:pPr marL="0" lvl="0" indent="0" algn="l" rtl="0">
              <a:lnSpc>
                <a:spcPct val="115000"/>
              </a:lnSpc>
              <a:spcBef>
                <a:spcPts val="0"/>
              </a:spcBef>
              <a:spcAft>
                <a:spcPts val="0"/>
              </a:spcAft>
              <a:buSzPts val="1300"/>
              <a:buNone/>
            </a:pPr>
            <a:endParaRPr sz="2000"/>
          </a:p>
          <a:p>
            <a:pPr marL="0" lvl="0" indent="0" algn="l" rtl="0">
              <a:lnSpc>
                <a:spcPct val="115000"/>
              </a:lnSpc>
              <a:spcBef>
                <a:spcPts val="0"/>
              </a:spcBef>
              <a:spcAft>
                <a:spcPts val="0"/>
              </a:spcAft>
              <a:buSzPts val="1300"/>
              <a:buNone/>
            </a:pPr>
            <a:r>
              <a:rPr lang="en" sz="2000"/>
              <a:t>‘ls  -la’  - provides a ‘long’ listing which gives more information</a:t>
            </a:r>
            <a:endParaRPr sz="2000"/>
          </a:p>
        </p:txBody>
      </p:sp>
      <p:sp>
        <p:nvSpPr>
          <p:cNvPr id="422" name="Google Shape;422;p3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38</a:t>
            </a:fld>
            <a:endParaRPr/>
          </a:p>
        </p:txBody>
      </p:sp>
      <p:pic>
        <p:nvPicPr>
          <p:cNvPr id="423" name="Google Shape;423;p38"/>
          <p:cNvPicPr preferRelativeResize="0"/>
          <p:nvPr/>
        </p:nvPicPr>
        <p:blipFill rotWithShape="1">
          <a:blip r:embed="rId3">
            <a:alphaModFix/>
          </a:blip>
          <a:srcRect l="19149" t="10708" r="36336" b="39486"/>
          <a:stretch/>
        </p:blipFill>
        <p:spPr>
          <a:xfrm>
            <a:off x="4488275" y="490325"/>
            <a:ext cx="4189074" cy="26364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9"/>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cd : </a:t>
            </a:r>
            <a:r>
              <a:rPr lang="en">
                <a:solidFill>
                  <a:schemeClr val="dk2"/>
                </a:solidFill>
                <a:latin typeface="Calibri"/>
                <a:ea typeface="Calibri"/>
                <a:cs typeface="Calibri"/>
                <a:sym typeface="Calibri"/>
              </a:rPr>
              <a:t>Change directory</a:t>
            </a:r>
            <a:endParaRPr/>
          </a:p>
        </p:txBody>
      </p:sp>
      <p:sp>
        <p:nvSpPr>
          <p:cNvPr id="429" name="Google Shape;429;p3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39</a:t>
            </a:fld>
            <a:endParaRPr/>
          </a:p>
        </p:txBody>
      </p:sp>
      <p:sp>
        <p:nvSpPr>
          <p:cNvPr id="430" name="Google Shape;430;p39"/>
          <p:cNvSpPr txBox="1">
            <a:spLocks noGrp="1"/>
          </p:cNvSpPr>
          <p:nvPr>
            <p:ph type="body" idx="1"/>
          </p:nvPr>
        </p:nvSpPr>
        <p:spPr>
          <a:xfrm>
            <a:off x="819150" y="1689200"/>
            <a:ext cx="5406900" cy="2854500"/>
          </a:xfrm>
          <a:prstGeom prst="rect">
            <a:avLst/>
          </a:prstGeom>
          <a:noFill/>
          <a:ln>
            <a:noFill/>
          </a:ln>
        </p:spPr>
        <p:txBody>
          <a:bodyPr spcFirstLastPara="1" wrap="square" lIns="91425" tIns="91425" rIns="91425" bIns="91425" anchor="t" anchorCtr="0">
            <a:normAutofit fontScale="32500"/>
          </a:bodyPr>
          <a:lstStyle/>
          <a:p>
            <a:pPr marL="0" lvl="0" indent="0" algn="l" rtl="0">
              <a:lnSpc>
                <a:spcPct val="115000"/>
              </a:lnSpc>
              <a:spcBef>
                <a:spcPts val="0"/>
              </a:spcBef>
              <a:spcAft>
                <a:spcPts val="0"/>
              </a:spcAft>
              <a:buSzPct val="25096"/>
              <a:buNone/>
            </a:pPr>
            <a:endParaRPr sz="5600"/>
          </a:p>
          <a:p>
            <a:pPr marL="0" lvl="0" indent="0" algn="l" rtl="0">
              <a:lnSpc>
                <a:spcPct val="115000"/>
              </a:lnSpc>
              <a:spcBef>
                <a:spcPts val="1200"/>
              </a:spcBef>
              <a:spcAft>
                <a:spcPts val="0"/>
              </a:spcAft>
              <a:buSzPct val="25096"/>
              <a:buNone/>
            </a:pPr>
            <a:r>
              <a:rPr lang="en" sz="5600"/>
              <a:t>‘cd ..’    move up one level</a:t>
            </a:r>
            <a:endParaRPr sz="5600"/>
          </a:p>
          <a:p>
            <a:pPr marL="0" lvl="0" indent="0" algn="l" rtl="0">
              <a:lnSpc>
                <a:spcPct val="115000"/>
              </a:lnSpc>
              <a:spcBef>
                <a:spcPts val="1200"/>
              </a:spcBef>
              <a:spcAft>
                <a:spcPts val="0"/>
              </a:spcAft>
              <a:buSzPct val="25096"/>
              <a:buNone/>
            </a:pPr>
            <a:r>
              <a:rPr lang="en" sz="5600"/>
              <a:t>‘cd /’    move to the root directory</a:t>
            </a:r>
            <a:endParaRPr sz="5600"/>
          </a:p>
          <a:p>
            <a:pPr marL="0" lvl="0" indent="0" algn="l" rtl="0">
              <a:lnSpc>
                <a:spcPct val="115000"/>
              </a:lnSpc>
              <a:spcBef>
                <a:spcPts val="1200"/>
              </a:spcBef>
              <a:spcAft>
                <a:spcPts val="0"/>
              </a:spcAft>
              <a:buSzPct val="25096"/>
              <a:buNone/>
            </a:pPr>
            <a:r>
              <a:rPr lang="en" sz="5600"/>
              <a:t>‘cd ‘ By itself moves you to your home directory</a:t>
            </a:r>
            <a:endParaRPr sz="5600"/>
          </a:p>
          <a:p>
            <a:pPr marL="0" lvl="0" indent="0" algn="l" rtl="0">
              <a:lnSpc>
                <a:spcPct val="115000"/>
              </a:lnSpc>
              <a:spcBef>
                <a:spcPts val="1200"/>
              </a:spcBef>
              <a:spcAft>
                <a:spcPts val="0"/>
              </a:spcAft>
              <a:buSzPct val="25096"/>
              <a:buNone/>
            </a:pPr>
            <a:r>
              <a:rPr lang="en" sz="5600"/>
              <a:t>‘cd /some/path/name’ </a:t>
            </a:r>
            <a:endParaRPr sz="5600"/>
          </a:p>
          <a:p>
            <a:pPr marL="0" lvl="0" indent="0" algn="l" rtl="0">
              <a:lnSpc>
                <a:spcPct val="115000"/>
              </a:lnSpc>
              <a:spcBef>
                <a:spcPts val="1200"/>
              </a:spcBef>
              <a:spcAft>
                <a:spcPts val="0"/>
              </a:spcAft>
              <a:buSzPct val="25096"/>
              <a:buNone/>
            </a:pPr>
            <a:r>
              <a:rPr lang="en" sz="5600"/>
              <a:t>‘cd -’   move to the previous directory</a:t>
            </a: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pwd : </a:t>
            </a:r>
            <a:r>
              <a:rPr lang="en">
                <a:solidFill>
                  <a:schemeClr val="dk2"/>
                </a:solidFill>
                <a:latin typeface="Calibri"/>
                <a:ea typeface="Calibri"/>
                <a:cs typeface="Calibri"/>
                <a:sym typeface="Calibri"/>
              </a:rPr>
              <a:t>Print working directory</a:t>
            </a:r>
            <a:endParaRPr/>
          </a:p>
        </p:txBody>
      </p:sp>
      <p:sp>
        <p:nvSpPr>
          <p:cNvPr id="436" name="Google Shape;436;p40"/>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1200"/>
              </a:spcBef>
              <a:spcAft>
                <a:spcPts val="0"/>
              </a:spcAft>
              <a:buSzPts val="1300"/>
              <a:buNone/>
            </a:pPr>
            <a:r>
              <a:rPr lang="en" sz="2000"/>
              <a:t>Shows the user what directory they are currently working in</a:t>
            </a:r>
            <a:endParaRPr sz="2000"/>
          </a:p>
          <a:p>
            <a:pPr marL="0" lvl="0" indent="0" algn="l" rtl="0">
              <a:lnSpc>
                <a:spcPct val="115000"/>
              </a:lnSpc>
              <a:spcBef>
                <a:spcPts val="1200"/>
              </a:spcBef>
              <a:spcAft>
                <a:spcPts val="0"/>
              </a:spcAft>
              <a:buSzPts val="1300"/>
              <a:buNone/>
            </a:pPr>
            <a:endParaRPr sz="2000"/>
          </a:p>
          <a:p>
            <a:pPr marL="0" lvl="0" indent="0" algn="l" rtl="0">
              <a:lnSpc>
                <a:spcPct val="115000"/>
              </a:lnSpc>
              <a:spcBef>
                <a:spcPts val="1200"/>
              </a:spcBef>
              <a:spcAft>
                <a:spcPts val="1200"/>
              </a:spcAft>
              <a:buSzPts val="1300"/>
              <a:buNone/>
            </a:pPr>
            <a:endParaRPr/>
          </a:p>
        </p:txBody>
      </p:sp>
      <p:sp>
        <p:nvSpPr>
          <p:cNvPr id="437" name="Google Shape;437;p4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sudo : </a:t>
            </a:r>
            <a:r>
              <a:rPr lang="en">
                <a:solidFill>
                  <a:schemeClr val="dk2"/>
                </a:solidFill>
                <a:latin typeface="Calibri"/>
                <a:ea typeface="Calibri"/>
                <a:cs typeface="Calibri"/>
                <a:sym typeface="Calibri"/>
              </a:rPr>
              <a:t>superuser do</a:t>
            </a:r>
            <a:endParaRPr/>
          </a:p>
        </p:txBody>
      </p:sp>
      <p:sp>
        <p:nvSpPr>
          <p:cNvPr id="443" name="Google Shape;443;p4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41</a:t>
            </a:fld>
            <a:endParaRPr/>
          </a:p>
        </p:txBody>
      </p:sp>
      <p:sp>
        <p:nvSpPr>
          <p:cNvPr id="444" name="Google Shape;444;p42"/>
          <p:cNvSpPr txBox="1">
            <a:spLocks noGrp="1"/>
          </p:cNvSpPr>
          <p:nvPr>
            <p:ph type="body" idx="1"/>
          </p:nvPr>
        </p:nvSpPr>
        <p:spPr>
          <a:xfrm>
            <a:off x="819150" y="1689200"/>
            <a:ext cx="71025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1200"/>
              </a:spcBef>
              <a:spcAft>
                <a:spcPts val="0"/>
              </a:spcAft>
              <a:buSzPts val="1300"/>
              <a:buNone/>
            </a:pPr>
            <a:r>
              <a:rPr lang="en" sz="2000"/>
              <a:t>Allows a regular user to run root(admin) level commands. Also allows a regular user to edit root(admin) owned files.</a:t>
            </a:r>
            <a:endParaRPr sz="2000"/>
          </a:p>
          <a:p>
            <a:pPr marL="0" lvl="0" indent="0" algn="l" rtl="0">
              <a:lnSpc>
                <a:spcPct val="115000"/>
              </a:lnSpc>
              <a:spcBef>
                <a:spcPts val="1200"/>
              </a:spcBef>
              <a:spcAft>
                <a:spcPts val="0"/>
              </a:spcAft>
              <a:buSzPts val="1300"/>
              <a:buNone/>
            </a:pPr>
            <a:r>
              <a:rPr lang="en" sz="2000"/>
              <a:t>‘sudo nano config.cnfg’</a:t>
            </a:r>
            <a:endParaRPr sz="2000"/>
          </a:p>
          <a:p>
            <a:pPr marL="0" lvl="0" indent="0" algn="l" rtl="0">
              <a:lnSpc>
                <a:spcPct val="115000"/>
              </a:lnSpc>
              <a:spcBef>
                <a:spcPts val="1200"/>
              </a:spcBef>
              <a:spcAft>
                <a:spcPts val="1200"/>
              </a:spcAft>
              <a:buSzPts val="1300"/>
              <a:buNone/>
            </a:pPr>
            <a:r>
              <a:rPr lang="en" sz="2000"/>
              <a:t>‘sudo shutdown -h now’</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g11a3e893b25_0_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50" name="Google Shape;450;g11a3e893b25_0_0"/>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51" name="Google Shape;451;g11a3e893b25_0_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42</a:t>
            </a:fld>
            <a:endParaRPr/>
          </a:p>
        </p:txBody>
      </p:sp>
      <p:pic>
        <p:nvPicPr>
          <p:cNvPr id="452" name="Google Shape;452;g11a3e893b25_0_0"/>
          <p:cNvPicPr preferRelativeResize="0"/>
          <p:nvPr/>
        </p:nvPicPr>
        <p:blipFill>
          <a:blip r:embed="rId3">
            <a:alphaModFix/>
          </a:blip>
          <a:stretch>
            <a:fillRect/>
          </a:stretch>
        </p:blipFill>
        <p:spPr>
          <a:xfrm>
            <a:off x="2209500" y="845603"/>
            <a:ext cx="4384250" cy="36413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1"/>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shutdown </a:t>
            </a:r>
            <a:r>
              <a:rPr lang="en" sz="2000">
                <a:solidFill>
                  <a:schemeClr val="dk2"/>
                </a:solidFill>
                <a:latin typeface="Calibri"/>
                <a:ea typeface="Calibri"/>
                <a:cs typeface="Calibri"/>
                <a:sym typeface="Calibri"/>
              </a:rPr>
              <a:t>(Must be root user or use sudo)</a:t>
            </a:r>
            <a:endParaRPr/>
          </a:p>
        </p:txBody>
      </p:sp>
      <p:sp>
        <p:nvSpPr>
          <p:cNvPr id="458" name="Google Shape;458;p4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43</a:t>
            </a:fld>
            <a:endParaRPr/>
          </a:p>
        </p:txBody>
      </p:sp>
      <p:sp>
        <p:nvSpPr>
          <p:cNvPr id="459" name="Google Shape;459;p41"/>
          <p:cNvSpPr txBox="1">
            <a:spLocks noGrp="1"/>
          </p:cNvSpPr>
          <p:nvPr>
            <p:ph type="body" idx="1"/>
          </p:nvPr>
        </p:nvSpPr>
        <p:spPr>
          <a:xfrm>
            <a:off x="819150" y="1689200"/>
            <a:ext cx="7102500" cy="24480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405"/>
              <a:buNone/>
            </a:pPr>
            <a:r>
              <a:rPr lang="en" sz="2000"/>
              <a:t>Shuts the system off </a:t>
            </a:r>
            <a:endParaRPr sz="2000">
              <a:solidFill>
                <a:schemeClr val="lt1"/>
              </a:solidFill>
            </a:endParaRPr>
          </a:p>
          <a:p>
            <a:pPr marL="0" lvl="0" indent="0" algn="l" rtl="0">
              <a:lnSpc>
                <a:spcPct val="115000"/>
              </a:lnSpc>
              <a:spcBef>
                <a:spcPts val="1200"/>
              </a:spcBef>
              <a:spcAft>
                <a:spcPts val="0"/>
              </a:spcAft>
              <a:buSzPts val="1405"/>
              <a:buNone/>
            </a:pPr>
            <a:r>
              <a:rPr lang="en" sz="2000"/>
              <a:t>‘shutdown -r’   </a:t>
            </a:r>
            <a:r>
              <a:rPr lang="en" sz="2000">
                <a:solidFill>
                  <a:schemeClr val="lt1"/>
                </a:solidFill>
              </a:rPr>
              <a:t> reboot the machine</a:t>
            </a:r>
            <a:endParaRPr sz="2000">
              <a:solidFill>
                <a:schemeClr val="lt1"/>
              </a:solidFill>
            </a:endParaRPr>
          </a:p>
          <a:p>
            <a:pPr marL="0" lvl="0" indent="0" algn="l" rtl="0">
              <a:lnSpc>
                <a:spcPct val="115000"/>
              </a:lnSpc>
              <a:spcBef>
                <a:spcPts val="1200"/>
              </a:spcBef>
              <a:spcAft>
                <a:spcPts val="0"/>
              </a:spcAft>
              <a:buSzPts val="1405"/>
              <a:buNone/>
            </a:pPr>
            <a:r>
              <a:rPr lang="en" sz="2000"/>
              <a:t>‘shutdown -h now   </a:t>
            </a:r>
            <a:r>
              <a:rPr lang="en" sz="2000">
                <a:solidFill>
                  <a:schemeClr val="lt1"/>
                </a:solidFill>
              </a:rPr>
              <a:t> shutdown now without delay</a:t>
            </a:r>
            <a:endParaRPr sz="2000">
              <a:solidFill>
                <a:schemeClr val="lt1"/>
              </a:solidFill>
            </a:endParaRPr>
          </a:p>
          <a:p>
            <a:pPr marL="0" lvl="0" indent="0" algn="l" rtl="0">
              <a:lnSpc>
                <a:spcPct val="115000"/>
              </a:lnSpc>
              <a:spcBef>
                <a:spcPts val="1200"/>
              </a:spcBef>
              <a:spcAft>
                <a:spcPts val="0"/>
              </a:spcAft>
              <a:buSzPts val="1405"/>
              <a:buNone/>
            </a:pPr>
            <a:r>
              <a:rPr lang="en" sz="2000"/>
              <a:t>‘shutdown 7:00’  </a:t>
            </a:r>
            <a:r>
              <a:rPr lang="en" sz="2000">
                <a:solidFill>
                  <a:schemeClr val="lt1"/>
                </a:solidFill>
              </a:rPr>
              <a:t>schedule shutdown for 7AM</a:t>
            </a:r>
            <a:endParaRPr sz="2000"/>
          </a:p>
          <a:p>
            <a:pPr marL="0" lvl="0" indent="0" algn="l" rtl="0">
              <a:lnSpc>
                <a:spcPct val="115000"/>
              </a:lnSpc>
              <a:spcBef>
                <a:spcPts val="1200"/>
              </a:spcBef>
              <a:spcAft>
                <a:spcPts val="1200"/>
              </a:spcAft>
              <a:buSzPts val="1405"/>
              <a:buNone/>
            </a:pPr>
            <a:r>
              <a:rPr lang="en" sz="2000"/>
              <a:t>‘shutdown -c’   </a:t>
            </a:r>
            <a:r>
              <a:rPr lang="en" sz="2000">
                <a:solidFill>
                  <a:schemeClr val="lt1"/>
                </a:solidFill>
              </a:rPr>
              <a:t> cancel pending shutdown</a:t>
            </a:r>
            <a:endParaRPr sz="20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4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cat : </a:t>
            </a:r>
            <a:r>
              <a:rPr lang="en">
                <a:solidFill>
                  <a:schemeClr val="dk2"/>
                </a:solidFill>
              </a:rPr>
              <a:t> Concatenate</a:t>
            </a:r>
            <a:endParaRPr/>
          </a:p>
        </p:txBody>
      </p:sp>
      <p:sp>
        <p:nvSpPr>
          <p:cNvPr id="465" name="Google Shape;465;p43"/>
          <p:cNvSpPr txBox="1">
            <a:spLocks noGrp="1"/>
          </p:cNvSpPr>
          <p:nvPr>
            <p:ph type="body" idx="1"/>
          </p:nvPr>
        </p:nvSpPr>
        <p:spPr>
          <a:xfrm>
            <a:off x="819150" y="1530125"/>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1800"/>
              <a:t>Reads and displays data from a file</a:t>
            </a:r>
            <a:endParaRPr sz="1800"/>
          </a:p>
          <a:p>
            <a:pPr marL="0" lvl="0" indent="0" algn="l" rtl="0">
              <a:lnSpc>
                <a:spcPct val="115000"/>
              </a:lnSpc>
              <a:spcBef>
                <a:spcPts val="1200"/>
              </a:spcBef>
              <a:spcAft>
                <a:spcPts val="0"/>
              </a:spcAft>
              <a:buSzPts val="1300"/>
              <a:buNone/>
            </a:pPr>
            <a:r>
              <a:rPr lang="en" sz="1800"/>
              <a:t>‘cat filename’     prints the contents of filename to the terminal</a:t>
            </a:r>
            <a:endParaRPr sz="1800"/>
          </a:p>
          <a:p>
            <a:pPr marL="0" lvl="0" indent="0" algn="l" rtl="0">
              <a:lnSpc>
                <a:spcPct val="115000"/>
              </a:lnSpc>
              <a:spcBef>
                <a:spcPts val="1200"/>
              </a:spcBef>
              <a:spcAft>
                <a:spcPts val="0"/>
              </a:spcAft>
              <a:buSzPts val="1300"/>
              <a:buNone/>
            </a:pPr>
            <a:r>
              <a:rPr lang="en" sz="1800"/>
              <a:t>‘cat filename1 filename2’   prints the contents of both files back to back to the terminal</a:t>
            </a:r>
            <a:endParaRPr sz="1800"/>
          </a:p>
          <a:p>
            <a:pPr marL="0" lvl="0" indent="0" algn="l" rtl="0">
              <a:lnSpc>
                <a:spcPct val="115000"/>
              </a:lnSpc>
              <a:spcBef>
                <a:spcPts val="1200"/>
              </a:spcBef>
              <a:spcAft>
                <a:spcPts val="0"/>
              </a:spcAft>
              <a:buSzPts val="1300"/>
              <a:buNone/>
            </a:pPr>
            <a:r>
              <a:rPr lang="en" sz="1800"/>
              <a:t>‘cat filename1 &gt; filename2’   copies the contents of filename1 to filename2</a:t>
            </a:r>
            <a:endParaRPr sz="1800"/>
          </a:p>
          <a:p>
            <a:pPr marL="0" lvl="0" indent="0" algn="l" rtl="0">
              <a:spcBef>
                <a:spcPts val="1200"/>
              </a:spcBef>
              <a:spcAft>
                <a:spcPts val="0"/>
              </a:spcAft>
              <a:buSzPts val="1300"/>
              <a:buNone/>
            </a:pPr>
            <a:r>
              <a:rPr lang="en" sz="1800"/>
              <a:t>‘cat filename1 &gt;&gt; filename2’   copies the contents of filename1 to the end of filename2 (appends / concatenate)</a:t>
            </a:r>
            <a:endParaRPr sz="1800" i="1"/>
          </a:p>
          <a:p>
            <a:pPr marL="0" lvl="0" indent="0" algn="l" rtl="0">
              <a:lnSpc>
                <a:spcPct val="115000"/>
              </a:lnSpc>
              <a:spcBef>
                <a:spcPts val="1200"/>
              </a:spcBef>
              <a:spcAft>
                <a:spcPts val="1200"/>
              </a:spcAft>
              <a:buSzPts val="1300"/>
              <a:buNone/>
            </a:pPr>
            <a:endParaRPr sz="1800"/>
          </a:p>
        </p:txBody>
      </p:sp>
      <p:sp>
        <p:nvSpPr>
          <p:cNvPr id="466" name="Google Shape;466;p4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File-related commands</a:t>
            </a:r>
            <a:endParaRPr/>
          </a:p>
        </p:txBody>
      </p:sp>
      <p:sp>
        <p:nvSpPr>
          <p:cNvPr id="472" name="Google Shape;472;p44"/>
          <p:cNvSpPr txBox="1">
            <a:spLocks noGrp="1"/>
          </p:cNvSpPr>
          <p:nvPr>
            <p:ph type="body" idx="1"/>
          </p:nvPr>
        </p:nvSpPr>
        <p:spPr>
          <a:xfrm>
            <a:off x="819150" y="1530125"/>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2000"/>
              <a:t>cp - copy, e.g. cp existing_file new_file</a:t>
            </a:r>
            <a:endParaRPr sz="2000"/>
          </a:p>
          <a:p>
            <a:pPr marL="0" lvl="0" indent="0" algn="l" rtl="0">
              <a:lnSpc>
                <a:spcPct val="115000"/>
              </a:lnSpc>
              <a:spcBef>
                <a:spcPts val="1200"/>
              </a:spcBef>
              <a:spcAft>
                <a:spcPts val="0"/>
              </a:spcAft>
              <a:buSzPts val="1300"/>
              <a:buNone/>
            </a:pPr>
            <a:r>
              <a:rPr lang="en" sz="2000"/>
              <a:t>mv - move, e.g. mv original_file new_file</a:t>
            </a:r>
            <a:endParaRPr sz="2000"/>
          </a:p>
          <a:p>
            <a:pPr marL="0" lvl="0" indent="0" algn="l" rtl="0">
              <a:lnSpc>
                <a:spcPct val="115000"/>
              </a:lnSpc>
              <a:spcBef>
                <a:spcPts val="1200"/>
              </a:spcBef>
              <a:spcAft>
                <a:spcPts val="0"/>
              </a:spcAft>
              <a:buSzPts val="1300"/>
              <a:buNone/>
            </a:pPr>
            <a:r>
              <a:rPr lang="en" sz="2000"/>
              <a:t>rm - remove file</a:t>
            </a:r>
            <a:endParaRPr sz="2000"/>
          </a:p>
          <a:p>
            <a:pPr marL="0" lvl="0" indent="0" algn="l" rtl="0">
              <a:lnSpc>
                <a:spcPct val="115000"/>
              </a:lnSpc>
              <a:spcBef>
                <a:spcPts val="1200"/>
              </a:spcBef>
              <a:spcAft>
                <a:spcPts val="0"/>
              </a:spcAft>
              <a:buSzPts val="1300"/>
              <a:buNone/>
            </a:pPr>
            <a:r>
              <a:rPr lang="en" sz="2000"/>
              <a:t>mkdir - make directory</a:t>
            </a:r>
            <a:endParaRPr sz="2000"/>
          </a:p>
          <a:p>
            <a:pPr marL="0" lvl="0" indent="0" algn="l" rtl="0">
              <a:lnSpc>
                <a:spcPct val="115000"/>
              </a:lnSpc>
              <a:spcBef>
                <a:spcPts val="1200"/>
              </a:spcBef>
              <a:spcAft>
                <a:spcPts val="1200"/>
              </a:spcAft>
              <a:buSzPts val="1300"/>
              <a:buNone/>
            </a:pPr>
            <a:r>
              <a:rPr lang="en" sz="2000"/>
              <a:t>rmdir - remove empty directory</a:t>
            </a:r>
            <a:endParaRPr sz="2000"/>
          </a:p>
        </p:txBody>
      </p:sp>
      <p:sp>
        <p:nvSpPr>
          <p:cNvPr id="473" name="Google Shape;473;p4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4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find files</a:t>
            </a:r>
            <a:endParaRPr/>
          </a:p>
        </p:txBody>
      </p:sp>
      <p:sp>
        <p:nvSpPr>
          <p:cNvPr id="479" name="Google Shape;479;p45"/>
          <p:cNvSpPr txBox="1">
            <a:spLocks noGrp="1"/>
          </p:cNvSpPr>
          <p:nvPr>
            <p:ph type="body" idx="1"/>
          </p:nvPr>
        </p:nvSpPr>
        <p:spPr>
          <a:xfrm>
            <a:off x="819150" y="1530125"/>
            <a:ext cx="7505700" cy="244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2000"/>
              <a:t>find - find files on system (slow), e.g. find / -name </a:t>
            </a:r>
            <a:r>
              <a:rPr lang="en" sz="2000" i="1"/>
              <a:t>filename</a:t>
            </a:r>
            <a:endParaRPr sz="2000" i="1"/>
          </a:p>
          <a:p>
            <a:pPr marL="0" lvl="0" indent="0" algn="l" rtl="0">
              <a:lnSpc>
                <a:spcPct val="115000"/>
              </a:lnSpc>
              <a:spcBef>
                <a:spcPts val="1200"/>
              </a:spcBef>
              <a:spcAft>
                <a:spcPts val="1200"/>
              </a:spcAft>
              <a:buSzPts val="1300"/>
              <a:buNone/>
            </a:pPr>
            <a:r>
              <a:rPr lang="en" sz="2000"/>
              <a:t>locate - find files on system from an index (fast), e.g. locate </a:t>
            </a:r>
            <a:r>
              <a:rPr lang="en" sz="2000" i="1"/>
              <a:t>filename</a:t>
            </a:r>
            <a:endParaRPr sz="2000" i="1"/>
          </a:p>
        </p:txBody>
      </p:sp>
      <p:sp>
        <p:nvSpPr>
          <p:cNvPr id="480" name="Google Shape;480;p4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4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grep	</a:t>
            </a:r>
            <a:endParaRPr/>
          </a:p>
        </p:txBody>
      </p:sp>
      <p:sp>
        <p:nvSpPr>
          <p:cNvPr id="486" name="Google Shape;486;p46"/>
          <p:cNvSpPr txBox="1">
            <a:spLocks noGrp="1"/>
          </p:cNvSpPr>
          <p:nvPr>
            <p:ph type="body" idx="1"/>
          </p:nvPr>
        </p:nvSpPr>
        <p:spPr>
          <a:xfrm>
            <a:off x="819150" y="1559250"/>
            <a:ext cx="7505700" cy="28794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SzPct val="64999"/>
              <a:buNone/>
            </a:pPr>
            <a:r>
              <a:rPr lang="en" sz="2000"/>
              <a:t>Searches for a specific piece of text in a file</a:t>
            </a:r>
            <a:endParaRPr sz="2000"/>
          </a:p>
          <a:p>
            <a:pPr marL="0" lvl="0" indent="0" algn="l" rtl="0">
              <a:lnSpc>
                <a:spcPct val="115000"/>
              </a:lnSpc>
              <a:spcBef>
                <a:spcPts val="1200"/>
              </a:spcBef>
              <a:spcAft>
                <a:spcPts val="0"/>
              </a:spcAft>
              <a:buSzPct val="64999"/>
              <a:buNone/>
            </a:pPr>
            <a:r>
              <a:rPr lang="en" sz="2000"/>
              <a:t>grep “Pete” baltimoresbest.txt</a:t>
            </a:r>
            <a:endParaRPr sz="2000"/>
          </a:p>
          <a:p>
            <a:pPr marL="0" lvl="0" indent="0" algn="l" rtl="0">
              <a:lnSpc>
                <a:spcPct val="115000"/>
              </a:lnSpc>
              <a:spcBef>
                <a:spcPts val="1200"/>
              </a:spcBef>
              <a:spcAft>
                <a:spcPts val="0"/>
              </a:spcAft>
              <a:buSzPct val="64999"/>
              <a:buNone/>
            </a:pPr>
            <a:r>
              <a:rPr lang="en" sz="2000"/>
              <a:t>grep -i “pete” baltimoresbest.txt  </a:t>
            </a:r>
            <a:endParaRPr sz="2000"/>
          </a:p>
          <a:p>
            <a:pPr marL="0" lvl="0" indent="0" algn="l" rtl="0">
              <a:lnSpc>
                <a:spcPct val="115000"/>
              </a:lnSpc>
              <a:spcBef>
                <a:spcPts val="1200"/>
              </a:spcBef>
              <a:spcAft>
                <a:spcPts val="0"/>
              </a:spcAft>
              <a:buSzPct val="64999"/>
              <a:buNone/>
            </a:pPr>
            <a:r>
              <a:rPr lang="en" sz="2000"/>
              <a:t>The -i tells grep to search but make it case insensitive (PETE, pete, PeTe)</a:t>
            </a:r>
            <a:endParaRPr sz="2000"/>
          </a:p>
          <a:p>
            <a:pPr marL="0" lvl="0" indent="0" algn="l" rtl="0">
              <a:lnSpc>
                <a:spcPct val="115000"/>
              </a:lnSpc>
              <a:spcBef>
                <a:spcPts val="1200"/>
              </a:spcBef>
              <a:spcAft>
                <a:spcPts val="0"/>
              </a:spcAft>
              <a:buSzPct val="64999"/>
              <a:buNone/>
            </a:pPr>
            <a:r>
              <a:rPr lang="en" sz="2000"/>
              <a:t>grep -ir “pete” *  </a:t>
            </a:r>
            <a:endParaRPr sz="2000"/>
          </a:p>
          <a:p>
            <a:pPr marL="0" lvl="0" indent="0" algn="l" rtl="0">
              <a:lnSpc>
                <a:spcPct val="115000"/>
              </a:lnSpc>
              <a:spcBef>
                <a:spcPts val="1200"/>
              </a:spcBef>
              <a:spcAft>
                <a:spcPts val="1200"/>
              </a:spcAft>
              <a:buSzPct val="64999"/>
              <a:buNone/>
            </a:pPr>
            <a:r>
              <a:rPr lang="en" sz="2000"/>
              <a:t>This will search for ‘pete’ (case insensitive) in all files and will recurse (-r) through all subsequent directories </a:t>
            </a:r>
            <a:endParaRPr sz="2000"/>
          </a:p>
        </p:txBody>
      </p:sp>
      <p:sp>
        <p:nvSpPr>
          <p:cNvPr id="487" name="Google Shape;487;p4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4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Commands (cont)</a:t>
            </a:r>
            <a:endParaRPr/>
          </a:p>
        </p:txBody>
      </p:sp>
      <p:sp>
        <p:nvSpPr>
          <p:cNvPr id="493" name="Google Shape;493;p47"/>
          <p:cNvSpPr txBox="1">
            <a:spLocks noGrp="1"/>
          </p:cNvSpPr>
          <p:nvPr>
            <p:ph type="body" idx="1"/>
          </p:nvPr>
        </p:nvSpPr>
        <p:spPr>
          <a:xfrm>
            <a:off x="819150" y="1530850"/>
            <a:ext cx="7505700" cy="26079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1300"/>
              <a:buNone/>
            </a:pPr>
            <a:r>
              <a:rPr lang="en" sz="1500"/>
              <a:t>Most linux commands have flags to give more information or provide output in a desired Format.  Flags can also be combined for further output refinement.</a:t>
            </a:r>
            <a:endParaRPr sz="1500"/>
          </a:p>
          <a:p>
            <a:pPr marL="0" lvl="0" indent="0" algn="l" rtl="0">
              <a:lnSpc>
                <a:spcPct val="105000"/>
              </a:lnSpc>
              <a:spcBef>
                <a:spcPts val="1200"/>
              </a:spcBef>
              <a:spcAft>
                <a:spcPts val="0"/>
              </a:spcAft>
              <a:buSzPts val="1300"/>
              <a:buNone/>
            </a:pPr>
            <a:r>
              <a:rPr lang="en" sz="1500"/>
              <a:t>Example:</a:t>
            </a:r>
            <a:endParaRPr sz="1500"/>
          </a:p>
          <a:p>
            <a:pPr marL="0" lvl="0" indent="0" algn="l" rtl="0">
              <a:lnSpc>
                <a:spcPct val="105000"/>
              </a:lnSpc>
              <a:spcBef>
                <a:spcPts val="1200"/>
              </a:spcBef>
              <a:spcAft>
                <a:spcPts val="0"/>
              </a:spcAft>
              <a:buSzPts val="1300"/>
              <a:buNone/>
            </a:pPr>
            <a:r>
              <a:rPr lang="en" sz="1500"/>
              <a:t>ls -al  /home/bob</a:t>
            </a:r>
            <a:endParaRPr sz="1500"/>
          </a:p>
          <a:p>
            <a:pPr marL="0" lvl="0" indent="0" algn="l" rtl="0">
              <a:lnSpc>
                <a:spcPct val="105000"/>
              </a:lnSpc>
              <a:spcBef>
                <a:spcPts val="1200"/>
              </a:spcBef>
              <a:spcAft>
                <a:spcPts val="0"/>
              </a:spcAft>
              <a:buSzPts val="1300"/>
              <a:buNone/>
            </a:pPr>
            <a:r>
              <a:rPr lang="en" sz="1500"/>
              <a:t>ls shows the files in Bob’s home directory</a:t>
            </a:r>
            <a:endParaRPr sz="1500"/>
          </a:p>
          <a:p>
            <a:pPr marL="0" lvl="0" indent="0" algn="l" rtl="0">
              <a:lnSpc>
                <a:spcPct val="105000"/>
              </a:lnSpc>
              <a:spcBef>
                <a:spcPts val="1200"/>
              </a:spcBef>
              <a:spcAft>
                <a:spcPts val="0"/>
              </a:spcAft>
              <a:buSzPts val="1300"/>
              <a:buNone/>
            </a:pPr>
            <a:r>
              <a:rPr lang="en" sz="1500"/>
              <a:t>-a shows all files including hidden files in the directory</a:t>
            </a:r>
            <a:endParaRPr sz="1500"/>
          </a:p>
          <a:p>
            <a:pPr marL="0" lvl="0" indent="0" algn="l" rtl="0">
              <a:lnSpc>
                <a:spcPct val="105000"/>
              </a:lnSpc>
              <a:spcBef>
                <a:spcPts val="1200"/>
              </a:spcBef>
              <a:spcAft>
                <a:spcPts val="1200"/>
              </a:spcAft>
              <a:buSzPts val="1300"/>
              <a:buNone/>
            </a:pPr>
            <a:r>
              <a:rPr lang="en" sz="1500"/>
              <a:t>-l shows the long listing of the file including owner, file permissions, size </a:t>
            </a:r>
            <a:endParaRPr sz="1500"/>
          </a:p>
        </p:txBody>
      </p:sp>
      <p:sp>
        <p:nvSpPr>
          <p:cNvPr id="494" name="Google Shape;494;p4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4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Mounting filesystems	</a:t>
            </a:r>
            <a:endParaRPr/>
          </a:p>
        </p:txBody>
      </p:sp>
      <p:sp>
        <p:nvSpPr>
          <p:cNvPr id="500" name="Google Shape;500;p48"/>
          <p:cNvSpPr txBox="1">
            <a:spLocks noGrp="1"/>
          </p:cNvSpPr>
          <p:nvPr>
            <p:ph type="body" idx="1"/>
          </p:nvPr>
        </p:nvSpPr>
        <p:spPr>
          <a:xfrm>
            <a:off x="652875" y="1450575"/>
            <a:ext cx="8046300" cy="2192400"/>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15000"/>
              </a:lnSpc>
              <a:spcBef>
                <a:spcPts val="0"/>
              </a:spcBef>
              <a:spcAft>
                <a:spcPts val="0"/>
              </a:spcAft>
              <a:buSzPct val="70270"/>
              <a:buNone/>
            </a:pPr>
            <a:r>
              <a:rPr lang="en" sz="2000"/>
              <a:t>Devices (hard discs, DVDs, etc) cannot be accessed directly. They must be “mounted” to the filesystem. Network shares can also be mounted. Mount settings saved in /etc/fstab. </a:t>
            </a:r>
            <a:endParaRPr sz="2000"/>
          </a:p>
          <a:p>
            <a:pPr marL="457200" lvl="0" indent="-355600" algn="l" rtl="0">
              <a:lnSpc>
                <a:spcPct val="115000"/>
              </a:lnSpc>
              <a:spcBef>
                <a:spcPts val="1200"/>
              </a:spcBef>
              <a:spcAft>
                <a:spcPts val="0"/>
              </a:spcAft>
              <a:buSzPct val="108108"/>
              <a:buChar char="●"/>
            </a:pPr>
            <a:r>
              <a:rPr lang="en" sz="2000"/>
              <a:t>Mount - mounts a device to filesystem, e.g. mount </a:t>
            </a:r>
            <a:r>
              <a:rPr lang="en" sz="2000" i="1"/>
              <a:t>/dev/cdrom /media/cdrom</a:t>
            </a:r>
            <a:r>
              <a:rPr lang="en" sz="2000"/>
              <a:t> (if not in fstab), e.g. mount </a:t>
            </a:r>
            <a:r>
              <a:rPr lang="en" sz="2000" i="1"/>
              <a:t>/media/cdrom</a:t>
            </a:r>
            <a:r>
              <a:rPr lang="en" sz="2000"/>
              <a:t> (if in fstab)</a:t>
            </a:r>
            <a:endParaRPr sz="2000"/>
          </a:p>
          <a:p>
            <a:pPr marL="457200" lvl="0" indent="-355600" algn="l" rtl="0">
              <a:lnSpc>
                <a:spcPct val="115000"/>
              </a:lnSpc>
              <a:spcBef>
                <a:spcPts val="0"/>
              </a:spcBef>
              <a:spcAft>
                <a:spcPts val="0"/>
              </a:spcAft>
              <a:buSzPct val="108108"/>
              <a:buChar char="●"/>
            </a:pPr>
            <a:r>
              <a:rPr lang="en" sz="2000"/>
              <a:t>Umount - unmounts device, e.g. umount </a:t>
            </a:r>
            <a:r>
              <a:rPr lang="en" sz="2000" i="1"/>
              <a:t>/media/cdrom</a:t>
            </a:r>
            <a:endParaRPr sz="2000" i="1"/>
          </a:p>
        </p:txBody>
      </p:sp>
      <p:sp>
        <p:nvSpPr>
          <p:cNvPr id="501" name="Google Shape;501;p4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49</a:t>
            </a:fld>
            <a:endParaRPr/>
          </a:p>
        </p:txBody>
      </p:sp>
      <p:sp>
        <p:nvSpPr>
          <p:cNvPr id="502" name="Google Shape;502;p48"/>
          <p:cNvSpPr txBox="1">
            <a:spLocks noGrp="1"/>
          </p:cNvSpPr>
          <p:nvPr>
            <p:ph type="body" idx="1"/>
          </p:nvPr>
        </p:nvSpPr>
        <p:spPr>
          <a:xfrm>
            <a:off x="1830875" y="3476800"/>
            <a:ext cx="5382600" cy="13404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SzPts val="1500"/>
              <a:buChar char="●"/>
            </a:pPr>
            <a:r>
              <a:rPr lang="en" sz="1500"/>
              <a:t>/dev/mmcblk0 - SD Card (used for storage on Raspberry Pi)</a:t>
            </a:r>
            <a:endParaRPr sz="1500"/>
          </a:p>
          <a:p>
            <a:pPr marL="457200" lvl="0" indent="-323850" algn="l" rtl="0">
              <a:lnSpc>
                <a:spcPct val="115000"/>
              </a:lnSpc>
              <a:spcBef>
                <a:spcPts val="0"/>
              </a:spcBef>
              <a:spcAft>
                <a:spcPts val="0"/>
              </a:spcAft>
              <a:buSzPts val="1500"/>
              <a:buChar char="●"/>
            </a:pPr>
            <a:r>
              <a:rPr lang="en" sz="1500"/>
              <a:t>/dev/mmcblk0p1 - Partition 1 (boot files)</a:t>
            </a:r>
            <a:endParaRPr sz="1500"/>
          </a:p>
          <a:p>
            <a:pPr marL="457200" lvl="0" indent="-323850" algn="l" rtl="0">
              <a:lnSpc>
                <a:spcPct val="115000"/>
              </a:lnSpc>
              <a:spcBef>
                <a:spcPts val="0"/>
              </a:spcBef>
              <a:spcAft>
                <a:spcPts val="0"/>
              </a:spcAft>
              <a:buSzPts val="1500"/>
              <a:buChar char="●"/>
            </a:pPr>
            <a:r>
              <a:rPr lang="en" sz="1500"/>
              <a:t>/dev/mmcblk0p2 - Partition 2 (OS and user files)</a:t>
            </a:r>
            <a:endParaRPr sz="1500"/>
          </a:p>
          <a:p>
            <a:pPr marL="457200" lvl="0" indent="-323850" algn="l" rtl="0">
              <a:lnSpc>
                <a:spcPct val="115000"/>
              </a:lnSpc>
              <a:spcBef>
                <a:spcPts val="0"/>
              </a:spcBef>
              <a:spcAft>
                <a:spcPts val="0"/>
              </a:spcAft>
              <a:buSzPts val="1500"/>
              <a:buChar char="●"/>
            </a:pPr>
            <a:r>
              <a:rPr lang="en" sz="1500"/>
              <a:t>/dev/sda - USB or SATA drive</a:t>
            </a:r>
            <a:endParaRPr sz="1500"/>
          </a:p>
          <a:p>
            <a:pPr marL="457200" lvl="0" indent="-323850" algn="l" rtl="0">
              <a:lnSpc>
                <a:spcPct val="115000"/>
              </a:lnSpc>
              <a:spcBef>
                <a:spcPts val="0"/>
              </a:spcBef>
              <a:spcAft>
                <a:spcPts val="0"/>
              </a:spcAft>
              <a:buSzPts val="1500"/>
              <a:buChar char="●"/>
            </a:pPr>
            <a:r>
              <a:rPr lang="en" sz="1500"/>
              <a:t>/dev/sda1 - Partition 1</a:t>
            </a:r>
            <a:endParaRPr sz="15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9"/>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endParaRPr/>
          </a:p>
        </p:txBody>
      </p:sp>
      <p:sp>
        <p:nvSpPr>
          <p:cNvPr id="508" name="Google Shape;508;p49"/>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endParaRPr/>
          </a:p>
        </p:txBody>
      </p:sp>
      <p:sp>
        <p:nvSpPr>
          <p:cNvPr id="509" name="Google Shape;509;p4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50</a:t>
            </a:fld>
            <a:endParaRPr/>
          </a:p>
        </p:txBody>
      </p:sp>
      <p:pic>
        <p:nvPicPr>
          <p:cNvPr id="510" name="Google Shape;510;p49"/>
          <p:cNvPicPr preferRelativeResize="0"/>
          <p:nvPr/>
        </p:nvPicPr>
        <p:blipFill rotWithShape="1">
          <a:blip r:embed="rId3">
            <a:alphaModFix/>
          </a:blip>
          <a:srcRect r="35823" b="65000"/>
          <a:stretch/>
        </p:blipFill>
        <p:spPr>
          <a:xfrm>
            <a:off x="326038" y="845588"/>
            <a:ext cx="8491927" cy="29632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5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Newbie friendly </a:t>
            </a:r>
            <a:endParaRPr/>
          </a:p>
          <a:p>
            <a:pPr marL="0" lvl="0" indent="0" algn="l" rtl="0">
              <a:lnSpc>
                <a:spcPct val="100000"/>
              </a:lnSpc>
              <a:spcBef>
                <a:spcPts val="0"/>
              </a:spcBef>
              <a:spcAft>
                <a:spcPts val="0"/>
              </a:spcAft>
              <a:buSzPct val="111111"/>
              <a:buNone/>
            </a:pPr>
            <a:r>
              <a:rPr lang="en"/>
              <a:t>text editor</a:t>
            </a:r>
            <a:endParaRPr/>
          </a:p>
        </p:txBody>
      </p:sp>
      <p:sp>
        <p:nvSpPr>
          <p:cNvPr id="516" name="Google Shape;516;p50"/>
          <p:cNvSpPr txBox="1">
            <a:spLocks noGrp="1"/>
          </p:cNvSpPr>
          <p:nvPr>
            <p:ph type="body" idx="1"/>
          </p:nvPr>
        </p:nvSpPr>
        <p:spPr>
          <a:xfrm>
            <a:off x="819150" y="1990725"/>
            <a:ext cx="3341700" cy="2448000"/>
          </a:xfrm>
          <a:prstGeom prst="rect">
            <a:avLst/>
          </a:prstGeom>
          <a:noFill/>
          <a:ln>
            <a:noFill/>
          </a:ln>
        </p:spPr>
        <p:txBody>
          <a:bodyPr spcFirstLastPara="1" wrap="square" lIns="91425" tIns="91425" rIns="91425" bIns="91425" anchor="t" anchorCtr="0">
            <a:normAutofit/>
          </a:bodyPr>
          <a:lstStyle/>
          <a:p>
            <a:pPr marL="457200" lvl="0" indent="-368300" algn="l" rtl="0">
              <a:lnSpc>
                <a:spcPct val="115000"/>
              </a:lnSpc>
              <a:spcBef>
                <a:spcPts val="0"/>
              </a:spcBef>
              <a:spcAft>
                <a:spcPts val="0"/>
              </a:spcAft>
              <a:buSzPts val="2200"/>
              <a:buChar char="●"/>
            </a:pPr>
            <a:r>
              <a:rPr lang="en" sz="2200" b="1"/>
              <a:t>“Easy” to use editor</a:t>
            </a:r>
            <a:r>
              <a:rPr lang="en" sz="2200"/>
              <a:t> called </a:t>
            </a:r>
            <a:r>
              <a:rPr lang="en" sz="2200" b="1"/>
              <a:t>nano</a:t>
            </a:r>
            <a:endParaRPr sz="2200" b="1"/>
          </a:p>
          <a:p>
            <a:pPr marL="457200" lvl="0" indent="-368300" algn="l" rtl="0">
              <a:lnSpc>
                <a:spcPct val="115000"/>
              </a:lnSpc>
              <a:spcBef>
                <a:spcPts val="0"/>
              </a:spcBef>
              <a:spcAft>
                <a:spcPts val="0"/>
              </a:spcAft>
              <a:buSzPts val="2200"/>
              <a:buChar char="●"/>
            </a:pPr>
            <a:r>
              <a:rPr lang="en" sz="2200"/>
              <a:t>Arrow key driven</a:t>
            </a:r>
            <a:endParaRPr sz="2200"/>
          </a:p>
          <a:p>
            <a:pPr marL="457200" lvl="0" indent="-368300" algn="l" rtl="0">
              <a:lnSpc>
                <a:spcPct val="115000"/>
              </a:lnSpc>
              <a:spcBef>
                <a:spcPts val="0"/>
              </a:spcBef>
              <a:spcAft>
                <a:spcPts val="0"/>
              </a:spcAft>
              <a:buSzPts val="2200"/>
              <a:buChar char="●"/>
            </a:pPr>
            <a:r>
              <a:rPr lang="en" sz="2200"/>
              <a:t>Ctrl &amp; o to write file</a:t>
            </a:r>
            <a:endParaRPr sz="2200"/>
          </a:p>
          <a:p>
            <a:pPr marL="457200" lvl="0" indent="-368300" algn="l" rtl="0">
              <a:lnSpc>
                <a:spcPct val="115000"/>
              </a:lnSpc>
              <a:spcBef>
                <a:spcPts val="0"/>
              </a:spcBef>
              <a:spcAft>
                <a:spcPts val="0"/>
              </a:spcAft>
              <a:buSzPts val="2200"/>
              <a:buChar char="●"/>
            </a:pPr>
            <a:r>
              <a:rPr lang="en" sz="2200"/>
              <a:t>Ctrl &amp; x to exit</a:t>
            </a:r>
            <a:endParaRPr sz="2200"/>
          </a:p>
        </p:txBody>
      </p:sp>
      <p:sp>
        <p:nvSpPr>
          <p:cNvPr id="517" name="Google Shape;517;p5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51</a:t>
            </a:fld>
            <a:endParaRPr/>
          </a:p>
        </p:txBody>
      </p:sp>
      <p:pic>
        <p:nvPicPr>
          <p:cNvPr id="518" name="Google Shape;518;p50"/>
          <p:cNvPicPr preferRelativeResize="0"/>
          <p:nvPr/>
        </p:nvPicPr>
        <p:blipFill rotWithShape="1">
          <a:blip r:embed="rId3">
            <a:alphaModFix/>
          </a:blip>
          <a:srcRect l="29264" t="22088" r="29260" b="21260"/>
          <a:stretch/>
        </p:blipFill>
        <p:spPr>
          <a:xfrm>
            <a:off x="4425510" y="337775"/>
            <a:ext cx="4418218" cy="33946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51"/>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Scripting</a:t>
            </a:r>
            <a:endParaRPr/>
          </a:p>
        </p:txBody>
      </p:sp>
      <p:sp>
        <p:nvSpPr>
          <p:cNvPr id="524" name="Google Shape;524;p51"/>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000" u="sng">
                <a:solidFill>
                  <a:schemeClr val="hlink"/>
                </a:solidFill>
                <a:hlinkClick r:id="rId3"/>
              </a:rPr>
              <a:t>https://www.linux.com/training-tutorials/writing-simple-bash-script/</a:t>
            </a:r>
            <a:endParaRPr sz="2000"/>
          </a:p>
          <a:p>
            <a:pPr marL="0" lvl="0" indent="0" algn="l" rtl="0">
              <a:lnSpc>
                <a:spcPct val="115000"/>
              </a:lnSpc>
              <a:spcBef>
                <a:spcPts val="1200"/>
              </a:spcBef>
              <a:spcAft>
                <a:spcPts val="1200"/>
              </a:spcAft>
              <a:buSzPts val="1300"/>
              <a:buNone/>
            </a:pPr>
            <a:endParaRPr/>
          </a:p>
        </p:txBody>
      </p:sp>
      <p:sp>
        <p:nvSpPr>
          <p:cNvPr id="525" name="Google Shape;525;p5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52</a:t>
            </a:fld>
            <a:endParaRPr/>
          </a:p>
        </p:txBody>
      </p:sp>
      <p:sp>
        <p:nvSpPr>
          <p:cNvPr id="526" name="Google Shape;526;p51"/>
          <p:cNvSpPr txBox="1"/>
          <p:nvPr/>
        </p:nvSpPr>
        <p:spPr>
          <a:xfrm>
            <a:off x="1215000" y="3057675"/>
            <a:ext cx="6833100" cy="1462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50"/>
              <a:buFont typeface="Arial"/>
              <a:buNone/>
            </a:pPr>
            <a:r>
              <a:rPr lang="en" sz="1650" b="0" i="0" u="none" strike="noStrike" cap="none">
                <a:solidFill>
                  <a:srgbClr val="406040"/>
                </a:solidFill>
                <a:latin typeface="Courier New"/>
                <a:ea typeface="Courier New"/>
                <a:cs typeface="Courier New"/>
                <a:sym typeface="Courier New"/>
              </a:rPr>
              <a:t>#!/bin/bash</a:t>
            </a:r>
            <a:endParaRPr sz="1650" b="0" i="0" u="none" strike="noStrike" cap="none">
              <a:solidFill>
                <a:srgbClr val="406040"/>
              </a:solidFill>
              <a:latin typeface="Courier New"/>
              <a:ea typeface="Courier New"/>
              <a:cs typeface="Courier New"/>
              <a:sym typeface="Courier New"/>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50"/>
              <a:buFont typeface="Arial"/>
              <a:buNone/>
            </a:pPr>
            <a:r>
              <a:rPr lang="en" sz="1650" b="0" i="0" u="none" strike="noStrike" cap="none">
                <a:solidFill>
                  <a:srgbClr val="008080"/>
                </a:solidFill>
                <a:latin typeface="Courier New"/>
                <a:ea typeface="Courier New"/>
                <a:cs typeface="Courier New"/>
                <a:sym typeface="Courier New"/>
              </a:rPr>
              <a:t>echo</a:t>
            </a:r>
            <a:r>
              <a:rPr lang="en" sz="1650" b="0" i="0" u="none" strike="noStrike" cap="none">
                <a:solidFill>
                  <a:srgbClr val="000000"/>
                </a:solidFill>
                <a:highlight>
                  <a:srgbClr val="F1F1F1"/>
                </a:highlight>
                <a:latin typeface="Courier New"/>
                <a:ea typeface="Courier New"/>
                <a:cs typeface="Courier New"/>
                <a:sym typeface="Courier New"/>
              </a:rPr>
              <a:t> “Wait </a:t>
            </a:r>
            <a:r>
              <a:rPr lang="en" sz="1650" b="0" i="0" u="none" strike="noStrike" cap="none">
                <a:solidFill>
                  <a:srgbClr val="2060A0"/>
                </a:solidFill>
                <a:latin typeface="Courier New"/>
                <a:ea typeface="Courier New"/>
                <a:cs typeface="Courier New"/>
                <a:sym typeface="Courier New"/>
              </a:rPr>
              <a:t>for</a:t>
            </a:r>
            <a:r>
              <a:rPr lang="en" sz="1650" b="0" i="0" u="none" strike="noStrike" cap="none">
                <a:solidFill>
                  <a:srgbClr val="000000"/>
                </a:solidFill>
                <a:highlight>
                  <a:srgbClr val="F1F1F1"/>
                </a:highlight>
                <a:latin typeface="Courier New"/>
                <a:ea typeface="Courier New"/>
                <a:cs typeface="Courier New"/>
                <a:sym typeface="Courier New"/>
              </a:rPr>
              <a:t> </a:t>
            </a:r>
            <a:r>
              <a:rPr lang="en" sz="1650" b="0" i="0" u="none" strike="noStrike" cap="none">
                <a:solidFill>
                  <a:srgbClr val="0080A0"/>
                </a:solidFill>
                <a:latin typeface="Courier New"/>
                <a:ea typeface="Courier New"/>
                <a:cs typeface="Courier New"/>
                <a:sym typeface="Courier New"/>
              </a:rPr>
              <a:t>5</a:t>
            </a:r>
            <a:r>
              <a:rPr lang="en" sz="1650" b="0" i="0" u="none" strike="noStrike" cap="none">
                <a:solidFill>
                  <a:srgbClr val="000000"/>
                </a:solidFill>
                <a:highlight>
                  <a:srgbClr val="F1F1F1"/>
                </a:highlight>
                <a:latin typeface="Courier New"/>
                <a:ea typeface="Courier New"/>
                <a:cs typeface="Courier New"/>
                <a:sym typeface="Courier New"/>
              </a:rPr>
              <a:t> seconds”</a:t>
            </a:r>
            <a:endParaRPr sz="1650" b="0" i="0" u="none" strike="noStrike" cap="none">
              <a:solidFill>
                <a:srgbClr val="000000"/>
              </a:solidFill>
              <a:highlight>
                <a:srgbClr val="F1F1F1"/>
              </a:highlight>
              <a:latin typeface="Courier New"/>
              <a:ea typeface="Courier New"/>
              <a:cs typeface="Courier New"/>
              <a:sym typeface="Courier New"/>
            </a:endParaRPr>
          </a:p>
          <a:p>
            <a:pPr marL="0" marR="0" lvl="0" indent="0" algn="l" rtl="0">
              <a:lnSpc>
                <a:spcPct val="100000"/>
              </a:lnSpc>
              <a:spcBef>
                <a:spcPts val="0"/>
              </a:spcBef>
              <a:spcAft>
                <a:spcPts val="0"/>
              </a:spcAft>
              <a:buClr>
                <a:srgbClr val="000000"/>
              </a:buClr>
              <a:buSzPts val="1650"/>
              <a:buFont typeface="Arial"/>
              <a:buNone/>
            </a:pPr>
            <a:r>
              <a:rPr lang="en" sz="1650" b="0" i="0" u="none" strike="noStrike" cap="none">
                <a:solidFill>
                  <a:srgbClr val="2060A0"/>
                </a:solidFill>
                <a:latin typeface="Courier New"/>
                <a:ea typeface="Courier New"/>
                <a:cs typeface="Courier New"/>
                <a:sym typeface="Courier New"/>
              </a:rPr>
              <a:t>sleep</a:t>
            </a:r>
            <a:r>
              <a:rPr lang="en" sz="1650" b="0" i="0" u="none" strike="noStrike" cap="none">
                <a:solidFill>
                  <a:srgbClr val="000000"/>
                </a:solidFill>
                <a:highlight>
                  <a:srgbClr val="F1F1F1"/>
                </a:highlight>
                <a:latin typeface="Courier New"/>
                <a:ea typeface="Courier New"/>
                <a:cs typeface="Courier New"/>
                <a:sym typeface="Courier New"/>
              </a:rPr>
              <a:t> </a:t>
            </a:r>
            <a:r>
              <a:rPr lang="en" sz="1650" b="0" i="0" u="none" strike="noStrike" cap="none">
                <a:solidFill>
                  <a:srgbClr val="0080A0"/>
                </a:solidFill>
                <a:latin typeface="Courier New"/>
                <a:ea typeface="Courier New"/>
                <a:cs typeface="Courier New"/>
                <a:sym typeface="Courier New"/>
              </a:rPr>
              <a:t>5</a:t>
            </a:r>
            <a:endParaRPr sz="1650" b="0" i="0" u="none" strike="noStrike" cap="none">
              <a:solidFill>
                <a:srgbClr val="0080A0"/>
              </a:solidFill>
              <a:latin typeface="Courier New"/>
              <a:ea typeface="Courier New"/>
              <a:cs typeface="Courier New"/>
              <a:sym typeface="Courier New"/>
            </a:endParaRPr>
          </a:p>
          <a:p>
            <a:pPr marL="0" marR="0" lvl="0" indent="0" algn="l" rtl="0">
              <a:lnSpc>
                <a:spcPct val="100000"/>
              </a:lnSpc>
              <a:spcBef>
                <a:spcPts val="0"/>
              </a:spcBef>
              <a:spcAft>
                <a:spcPts val="0"/>
              </a:spcAft>
              <a:buClr>
                <a:srgbClr val="000000"/>
              </a:buClr>
              <a:buSzPts val="1650"/>
              <a:buFont typeface="Arial"/>
              <a:buNone/>
            </a:pPr>
            <a:r>
              <a:rPr lang="en" sz="1650" b="0" i="0" u="none" strike="noStrike" cap="none">
                <a:solidFill>
                  <a:srgbClr val="008080"/>
                </a:solidFill>
                <a:latin typeface="Courier New"/>
                <a:ea typeface="Courier New"/>
                <a:cs typeface="Courier New"/>
                <a:sym typeface="Courier New"/>
              </a:rPr>
              <a:t>echo</a:t>
            </a:r>
            <a:r>
              <a:rPr lang="en" sz="1650" b="0" i="0" u="none" strike="noStrike" cap="none">
                <a:solidFill>
                  <a:srgbClr val="000000"/>
                </a:solidFill>
                <a:highlight>
                  <a:srgbClr val="F1F1F1"/>
                </a:highlight>
                <a:latin typeface="Courier New"/>
                <a:ea typeface="Courier New"/>
                <a:cs typeface="Courier New"/>
                <a:sym typeface="Courier New"/>
              </a:rPr>
              <a:t> “Completed”</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52"/>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Download/Install Software</a:t>
            </a:r>
            <a:endParaRPr/>
          </a:p>
        </p:txBody>
      </p:sp>
      <p:sp>
        <p:nvSpPr>
          <p:cNvPr id="532" name="Google Shape;532;p52"/>
          <p:cNvSpPr txBox="1">
            <a:spLocks noGrp="1"/>
          </p:cNvSpPr>
          <p:nvPr>
            <p:ph type="body" idx="1"/>
          </p:nvPr>
        </p:nvSpPr>
        <p:spPr>
          <a:xfrm>
            <a:off x="819150" y="1637600"/>
            <a:ext cx="7505700" cy="28011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 sz="1800"/>
              <a:t>Most Linux distros manage software installations and updates through packages (e.g. .rpm, deb files)</a:t>
            </a:r>
            <a:endParaRPr sz="1800"/>
          </a:p>
          <a:p>
            <a:pPr marL="914400" lvl="1" indent="-342900" algn="l" rtl="0">
              <a:lnSpc>
                <a:spcPct val="115000"/>
              </a:lnSpc>
              <a:spcBef>
                <a:spcPts val="0"/>
              </a:spcBef>
              <a:spcAft>
                <a:spcPts val="0"/>
              </a:spcAft>
              <a:buSzPts val="1800"/>
              <a:buChar char="○"/>
            </a:pPr>
            <a:r>
              <a:rPr lang="en" sz="1800"/>
              <a:t>APT - Raspberry Pi OS, Ubuntu, Debian</a:t>
            </a:r>
            <a:endParaRPr sz="1800"/>
          </a:p>
          <a:p>
            <a:pPr marL="914400" lvl="1" indent="-342900" algn="l" rtl="0">
              <a:lnSpc>
                <a:spcPct val="115000"/>
              </a:lnSpc>
              <a:spcBef>
                <a:spcPts val="0"/>
              </a:spcBef>
              <a:spcAft>
                <a:spcPts val="0"/>
              </a:spcAft>
              <a:buSzPts val="1800"/>
              <a:buChar char="○"/>
            </a:pPr>
            <a:r>
              <a:rPr lang="en" sz="1800"/>
              <a:t>APTITUDE - Raspberry Pi OS, Ubuntu, Debian</a:t>
            </a:r>
            <a:endParaRPr sz="1800"/>
          </a:p>
          <a:p>
            <a:pPr marL="914400" lvl="1" indent="-342900" algn="l" rtl="0">
              <a:lnSpc>
                <a:spcPct val="115000"/>
              </a:lnSpc>
              <a:spcBef>
                <a:spcPts val="0"/>
              </a:spcBef>
              <a:spcAft>
                <a:spcPts val="0"/>
              </a:spcAft>
              <a:buSzPts val="1800"/>
              <a:buChar char="○"/>
            </a:pPr>
            <a:r>
              <a:rPr lang="en" sz="1800"/>
              <a:t>YUM/DNF - Fedora, Red Hat</a:t>
            </a:r>
            <a:endParaRPr sz="1800"/>
          </a:p>
          <a:p>
            <a:pPr marL="457200" lvl="0" indent="-342900" algn="l" rtl="0">
              <a:lnSpc>
                <a:spcPct val="115000"/>
              </a:lnSpc>
              <a:spcBef>
                <a:spcPts val="0"/>
              </a:spcBef>
              <a:spcAft>
                <a:spcPts val="0"/>
              </a:spcAft>
              <a:buSzPts val="1800"/>
              <a:buChar char="●"/>
            </a:pPr>
            <a:r>
              <a:rPr lang="en" sz="1800"/>
              <a:t>Repositories (repo) - Servers that host the software packages</a:t>
            </a:r>
            <a:endParaRPr sz="1800"/>
          </a:p>
          <a:p>
            <a:pPr marL="457200" lvl="0" indent="-342900" algn="l" rtl="0">
              <a:lnSpc>
                <a:spcPct val="115000"/>
              </a:lnSpc>
              <a:spcBef>
                <a:spcPts val="0"/>
              </a:spcBef>
              <a:spcAft>
                <a:spcPts val="0"/>
              </a:spcAft>
              <a:buSzPts val="1800"/>
              <a:buChar char="●"/>
            </a:pPr>
            <a:r>
              <a:rPr lang="en" sz="1800"/>
              <a:t>Package managers download requested software, updates, and dependencies</a:t>
            </a:r>
            <a:endParaRPr sz="1800"/>
          </a:p>
        </p:txBody>
      </p:sp>
      <p:sp>
        <p:nvSpPr>
          <p:cNvPr id="533" name="Google Shape;533;p52"/>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53</a:t>
            </a:fld>
            <a:endParaRPr/>
          </a:p>
        </p:txBody>
      </p:sp>
      <p:sp>
        <p:nvSpPr>
          <p:cNvPr id="534" name="Google Shape;534;p52"/>
          <p:cNvSpPr txBox="1"/>
          <p:nvPr/>
        </p:nvSpPr>
        <p:spPr>
          <a:xfrm>
            <a:off x="899400" y="4438700"/>
            <a:ext cx="73452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1" u="none" strike="noStrike" cap="none">
                <a:solidFill>
                  <a:srgbClr val="0000FF"/>
                </a:solidFill>
                <a:latin typeface="Calibri"/>
                <a:ea typeface="Calibri"/>
                <a:cs typeface="Calibri"/>
                <a:sym typeface="Calibri"/>
              </a:rPr>
              <a:t>Check Add Remove Software!  Let the computer do it for you!</a:t>
            </a:r>
            <a:endParaRPr sz="1400" b="1" i="1" u="none" strike="noStrike" cap="none">
              <a:solidFill>
                <a:srgbClr val="0000FF"/>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5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Download/Install Software</a:t>
            </a:r>
            <a:endParaRPr/>
          </a:p>
        </p:txBody>
      </p:sp>
      <p:sp>
        <p:nvSpPr>
          <p:cNvPr id="540" name="Google Shape;540;p53"/>
          <p:cNvSpPr txBox="1">
            <a:spLocks noGrp="1"/>
          </p:cNvSpPr>
          <p:nvPr>
            <p:ph type="body" idx="1"/>
          </p:nvPr>
        </p:nvSpPr>
        <p:spPr>
          <a:xfrm>
            <a:off x="819150" y="1660500"/>
            <a:ext cx="7505700" cy="27783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405"/>
              <a:buNone/>
            </a:pPr>
            <a:r>
              <a:rPr lang="en" sz="1800" b="1"/>
              <a:t>Raspberry Pi OS examples:</a:t>
            </a:r>
            <a:endParaRPr sz="1800" b="1"/>
          </a:p>
          <a:p>
            <a:pPr marL="914400" lvl="1" indent="-352167" algn="l" rtl="0">
              <a:lnSpc>
                <a:spcPct val="115000"/>
              </a:lnSpc>
              <a:spcBef>
                <a:spcPts val="1200"/>
              </a:spcBef>
              <a:spcAft>
                <a:spcPts val="0"/>
              </a:spcAft>
              <a:buSzPts val="1946"/>
              <a:buChar char="○"/>
            </a:pPr>
            <a:r>
              <a:rPr lang="en" sz="1800" b="1" i="1"/>
              <a:t>sudo apt update</a:t>
            </a:r>
            <a:r>
              <a:rPr lang="en" sz="1800"/>
              <a:t> - downloads the current list of software from repo</a:t>
            </a:r>
            <a:endParaRPr sz="1800"/>
          </a:p>
          <a:p>
            <a:pPr marL="914400" lvl="1" indent="-352167" algn="l" rtl="0">
              <a:lnSpc>
                <a:spcPct val="115000"/>
              </a:lnSpc>
              <a:spcBef>
                <a:spcPts val="0"/>
              </a:spcBef>
              <a:spcAft>
                <a:spcPts val="0"/>
              </a:spcAft>
              <a:buSzPts val="1946"/>
              <a:buChar char="○"/>
            </a:pPr>
            <a:r>
              <a:rPr lang="en" sz="1800" b="1" i="1"/>
              <a:t>sudo apt upgrade</a:t>
            </a:r>
            <a:r>
              <a:rPr lang="en" sz="1800"/>
              <a:t> - downloads and updates installed software with the latest versions</a:t>
            </a:r>
            <a:endParaRPr sz="1800"/>
          </a:p>
          <a:p>
            <a:pPr marL="914400" lvl="1" indent="-352167" algn="l" rtl="0">
              <a:lnSpc>
                <a:spcPct val="115000"/>
              </a:lnSpc>
              <a:spcBef>
                <a:spcPts val="0"/>
              </a:spcBef>
              <a:spcAft>
                <a:spcPts val="0"/>
              </a:spcAft>
              <a:buSzPts val="1946"/>
              <a:buChar char="○"/>
            </a:pPr>
            <a:r>
              <a:rPr lang="en" sz="1800" b="1" i="1"/>
              <a:t>apt search &lt;software package&gt; </a:t>
            </a:r>
            <a:r>
              <a:rPr lang="en" sz="1800"/>
              <a:t>- searches the repositories for packages containing this search term</a:t>
            </a:r>
            <a:endParaRPr sz="1800"/>
          </a:p>
          <a:p>
            <a:pPr marL="914400" lvl="1" indent="-317843" algn="l" rtl="0">
              <a:lnSpc>
                <a:spcPct val="115000"/>
              </a:lnSpc>
              <a:spcBef>
                <a:spcPts val="0"/>
              </a:spcBef>
              <a:spcAft>
                <a:spcPts val="0"/>
              </a:spcAft>
              <a:buSzPts val="1405"/>
              <a:buChar char="○"/>
            </a:pPr>
            <a:r>
              <a:rPr lang="en" sz="1800" b="1" i="1"/>
              <a:t>sudo apt install &lt;software package&gt;</a:t>
            </a:r>
            <a:r>
              <a:rPr lang="en" sz="1800"/>
              <a:t> - installs the package (and dependencies</a:t>
            </a:r>
            <a:r>
              <a:rPr lang="en" sz="1300"/>
              <a:t>)</a:t>
            </a:r>
            <a:endParaRPr/>
          </a:p>
        </p:txBody>
      </p:sp>
      <p:sp>
        <p:nvSpPr>
          <p:cNvPr id="541" name="Google Shape;541;p5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g119dc64648c_0_0"/>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Download/Install Software</a:t>
            </a:r>
            <a:endParaRPr/>
          </a:p>
        </p:txBody>
      </p:sp>
      <p:sp>
        <p:nvSpPr>
          <p:cNvPr id="547" name="Google Shape;547;g119dc64648c_0_0"/>
          <p:cNvSpPr txBox="1">
            <a:spLocks noGrp="1"/>
          </p:cNvSpPr>
          <p:nvPr>
            <p:ph type="body" idx="1"/>
          </p:nvPr>
        </p:nvSpPr>
        <p:spPr>
          <a:xfrm>
            <a:off x="819150" y="1660500"/>
            <a:ext cx="7505700" cy="2778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1"/>
              <a:t>Raspberry Pi OS examples:</a:t>
            </a:r>
            <a:endParaRPr sz="1800" b="1"/>
          </a:p>
          <a:p>
            <a:pPr marL="0" lvl="0" indent="0" algn="l" rtl="0">
              <a:spcBef>
                <a:spcPts val="0"/>
              </a:spcBef>
              <a:spcAft>
                <a:spcPts val="0"/>
              </a:spcAft>
              <a:buClr>
                <a:srgbClr val="000000"/>
              </a:buClr>
              <a:buSzPts val="1405"/>
              <a:buFont typeface="Arial"/>
              <a:buNone/>
            </a:pPr>
            <a:endParaRPr sz="1800" b="1"/>
          </a:p>
          <a:p>
            <a:pPr marL="0" lvl="0" indent="0" algn="l" rtl="0">
              <a:lnSpc>
                <a:spcPct val="115000"/>
              </a:lnSpc>
              <a:spcBef>
                <a:spcPts val="0"/>
              </a:spcBef>
              <a:spcAft>
                <a:spcPts val="0"/>
              </a:spcAft>
              <a:buNone/>
            </a:pPr>
            <a:r>
              <a:rPr lang="en" sz="1600" b="1"/>
              <a:t>pi@piZero:~ $ sudo nano /etc/apt/sources.list</a:t>
            </a: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r>
              <a:rPr lang="en" sz="1600" b="1"/>
              <a:t>deb http://raspbian.raspberrypi.org/raspbian/ buster main contrib non-free rpi</a:t>
            </a:r>
            <a:endParaRPr sz="1600" b="1"/>
          </a:p>
          <a:p>
            <a:pPr marL="0" lvl="0" indent="0" algn="l" rtl="0">
              <a:lnSpc>
                <a:spcPct val="115000"/>
              </a:lnSpc>
              <a:spcBef>
                <a:spcPts val="0"/>
              </a:spcBef>
              <a:spcAft>
                <a:spcPts val="0"/>
              </a:spcAft>
              <a:buNone/>
            </a:pPr>
            <a:r>
              <a:rPr lang="en" sz="1600" b="1"/>
              <a:t># Uncomment line below then 'apt-get update' to enable 'apt-get source'</a:t>
            </a:r>
            <a:endParaRPr sz="1600" b="1"/>
          </a:p>
          <a:p>
            <a:pPr marL="0" lvl="0" indent="0" algn="l" rtl="0">
              <a:lnSpc>
                <a:spcPct val="115000"/>
              </a:lnSpc>
              <a:spcBef>
                <a:spcPts val="0"/>
              </a:spcBef>
              <a:spcAft>
                <a:spcPts val="0"/>
              </a:spcAft>
              <a:buNone/>
            </a:pPr>
            <a:r>
              <a:rPr lang="en" sz="1600" b="1"/>
              <a:t>deb-src http://raspbian.raspberrypi.org/raspbian/ buster main contrib non-free rpi</a:t>
            </a:r>
            <a:endParaRPr sz="1100"/>
          </a:p>
        </p:txBody>
      </p:sp>
      <p:sp>
        <p:nvSpPr>
          <p:cNvPr id="548" name="Google Shape;548;g119dc64648c_0_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g119dc64648c_0_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Download/Install Software</a:t>
            </a:r>
            <a:endParaRPr/>
          </a:p>
        </p:txBody>
      </p:sp>
      <p:sp>
        <p:nvSpPr>
          <p:cNvPr id="554" name="Google Shape;554;g119dc64648c_0_7"/>
          <p:cNvSpPr txBox="1">
            <a:spLocks noGrp="1"/>
          </p:cNvSpPr>
          <p:nvPr>
            <p:ph type="body" idx="1"/>
          </p:nvPr>
        </p:nvSpPr>
        <p:spPr>
          <a:xfrm>
            <a:off x="819150" y="1660500"/>
            <a:ext cx="7505700" cy="2778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800" b="1"/>
              <a:t>Raspberry Pi OS examples:</a:t>
            </a:r>
            <a:endParaRPr sz="1800" b="1"/>
          </a:p>
          <a:p>
            <a:pPr marL="0" lvl="0" indent="0" algn="l" rtl="0">
              <a:spcBef>
                <a:spcPts val="0"/>
              </a:spcBef>
              <a:spcAft>
                <a:spcPts val="0"/>
              </a:spcAft>
              <a:buNone/>
            </a:pPr>
            <a:endParaRPr sz="1800" b="1"/>
          </a:p>
          <a:p>
            <a:pPr marL="0" lvl="0" indent="0" algn="l" rtl="0">
              <a:lnSpc>
                <a:spcPct val="115000"/>
              </a:lnSpc>
              <a:spcBef>
                <a:spcPts val="0"/>
              </a:spcBef>
              <a:spcAft>
                <a:spcPts val="0"/>
              </a:spcAft>
              <a:buNone/>
            </a:pPr>
            <a:r>
              <a:rPr lang="en" sz="1600" b="1"/>
              <a:t>pi@piZero:~ $ sudo apt update</a:t>
            </a:r>
            <a:endParaRPr sz="1600" b="1"/>
          </a:p>
          <a:p>
            <a:pPr marL="0" lvl="0" indent="0" algn="l" rtl="0">
              <a:lnSpc>
                <a:spcPct val="115000"/>
              </a:lnSpc>
              <a:spcBef>
                <a:spcPts val="0"/>
              </a:spcBef>
              <a:spcAft>
                <a:spcPts val="0"/>
              </a:spcAft>
              <a:buNone/>
            </a:pPr>
            <a:r>
              <a:rPr lang="en" sz="1600"/>
              <a:t>. whole bunch of stuff prints here….</a:t>
            </a:r>
            <a:endParaRPr sz="1600"/>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r>
              <a:rPr lang="en" sz="1600" b="1"/>
              <a:t>pi@piZero:~ $ sudo apt upgrade</a:t>
            </a:r>
            <a:endParaRPr sz="1600" b="1"/>
          </a:p>
          <a:p>
            <a:pPr marL="0" lvl="0" indent="0" algn="l" rtl="0">
              <a:spcBef>
                <a:spcPts val="0"/>
              </a:spcBef>
              <a:spcAft>
                <a:spcPts val="0"/>
              </a:spcAft>
              <a:buNone/>
            </a:pPr>
            <a:r>
              <a:rPr lang="en" sz="1600" b="1"/>
              <a:t>.</a:t>
            </a:r>
            <a:r>
              <a:rPr lang="en" sz="1600"/>
              <a:t> whole bunch of stuff prints here….</a:t>
            </a:r>
            <a:endParaRPr sz="1600"/>
          </a:p>
          <a:p>
            <a:pPr marL="0" lvl="0" indent="0" algn="l" rtl="0">
              <a:spcBef>
                <a:spcPts val="0"/>
              </a:spcBef>
              <a:spcAft>
                <a:spcPts val="0"/>
              </a:spcAft>
              <a:buNone/>
            </a:pPr>
            <a:endParaRPr sz="1600" b="1"/>
          </a:p>
        </p:txBody>
      </p:sp>
      <p:sp>
        <p:nvSpPr>
          <p:cNvPr id="555" name="Google Shape;555;g119dc64648c_0_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g119dc64648c_0_13"/>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How to Download/Install Software</a:t>
            </a:r>
            <a:endParaRPr/>
          </a:p>
        </p:txBody>
      </p:sp>
      <p:sp>
        <p:nvSpPr>
          <p:cNvPr id="561" name="Google Shape;561;g119dc64648c_0_13"/>
          <p:cNvSpPr txBox="1">
            <a:spLocks noGrp="1"/>
          </p:cNvSpPr>
          <p:nvPr>
            <p:ph type="body" idx="1"/>
          </p:nvPr>
        </p:nvSpPr>
        <p:spPr>
          <a:xfrm>
            <a:off x="819150" y="1660500"/>
            <a:ext cx="7505700" cy="2778300"/>
          </a:xfrm>
          <a:prstGeom prst="rect">
            <a:avLst/>
          </a:prstGeom>
          <a:noFill/>
          <a:ln>
            <a:noFill/>
          </a:ln>
        </p:spPr>
        <p:txBody>
          <a:bodyPr spcFirstLastPara="1" wrap="square" lIns="91425" tIns="91425" rIns="91425" bIns="91425" anchor="t" anchorCtr="0">
            <a:normAutofit lnSpcReduction="20000"/>
          </a:bodyPr>
          <a:lstStyle/>
          <a:p>
            <a:pPr marL="0" lvl="0" indent="0" algn="l" rtl="0">
              <a:lnSpc>
                <a:spcPct val="115000"/>
              </a:lnSpc>
              <a:spcBef>
                <a:spcPts val="0"/>
              </a:spcBef>
              <a:spcAft>
                <a:spcPts val="0"/>
              </a:spcAft>
              <a:buNone/>
            </a:pPr>
            <a:r>
              <a:rPr lang="en" sz="1600" b="1"/>
              <a:t>pi@piZero:~ $ sudo apt install aptitude -y</a:t>
            </a:r>
            <a:endParaRPr sz="1600" b="1"/>
          </a:p>
          <a:p>
            <a:pPr marL="0" lvl="0" indent="0" algn="l" rtl="0">
              <a:spcBef>
                <a:spcPts val="0"/>
              </a:spcBef>
              <a:spcAft>
                <a:spcPts val="0"/>
              </a:spcAft>
              <a:buNone/>
            </a:pPr>
            <a:r>
              <a:rPr lang="en" sz="1600"/>
              <a:t>. whole bunch of stuff prints here….</a:t>
            </a:r>
            <a:endParaRPr sz="1600"/>
          </a:p>
          <a:p>
            <a:pPr marL="0" lvl="0" indent="0" algn="l" rtl="0">
              <a:spcBef>
                <a:spcPts val="0"/>
              </a:spcBef>
              <a:spcAft>
                <a:spcPts val="0"/>
              </a:spcAft>
              <a:buNone/>
            </a:pPr>
            <a:endParaRPr sz="1600"/>
          </a:p>
          <a:p>
            <a:pPr marL="0" lvl="0" indent="0" algn="l" rtl="0">
              <a:spcBef>
                <a:spcPts val="0"/>
              </a:spcBef>
              <a:spcAft>
                <a:spcPts val="0"/>
              </a:spcAft>
              <a:buNone/>
            </a:pPr>
            <a:r>
              <a:rPr lang="en" sz="1600" b="1"/>
              <a:t>pi@piZero:~ $ sudo aptitude upgrade </a:t>
            </a:r>
            <a:endParaRPr sz="1600" b="1"/>
          </a:p>
          <a:p>
            <a:pPr marL="0" lvl="0" indent="0" algn="l" rtl="0">
              <a:spcBef>
                <a:spcPts val="0"/>
              </a:spcBef>
              <a:spcAft>
                <a:spcPts val="0"/>
              </a:spcAft>
              <a:buNone/>
            </a:pPr>
            <a:r>
              <a:rPr lang="en" sz="1600"/>
              <a:t>. whole bunch of stuff prints here….</a:t>
            </a:r>
            <a:endParaRPr sz="1600"/>
          </a:p>
          <a:p>
            <a:pPr marL="0" lvl="0" indent="0" algn="l" rtl="0">
              <a:spcBef>
                <a:spcPts val="0"/>
              </a:spcBef>
              <a:spcAft>
                <a:spcPts val="0"/>
              </a:spcAft>
              <a:buNone/>
            </a:pPr>
            <a:endParaRPr sz="1600"/>
          </a:p>
          <a:p>
            <a:pPr marL="0" lvl="0" indent="0" algn="l" rtl="0">
              <a:spcBef>
                <a:spcPts val="0"/>
              </a:spcBef>
              <a:spcAft>
                <a:spcPts val="0"/>
              </a:spcAft>
              <a:buNone/>
            </a:pPr>
            <a:r>
              <a:rPr lang="en" sz="1600" b="1"/>
              <a:t>pi@piZero:~ $ sudo aptitude dist-upgrade -y</a:t>
            </a:r>
            <a:endParaRPr sz="1600" b="1"/>
          </a:p>
          <a:p>
            <a:pPr marL="0" lvl="0" indent="0" algn="l" rtl="0">
              <a:spcBef>
                <a:spcPts val="0"/>
              </a:spcBef>
              <a:spcAft>
                <a:spcPts val="0"/>
              </a:spcAft>
              <a:buNone/>
            </a:pPr>
            <a:r>
              <a:rPr lang="en" sz="1600"/>
              <a:t>. whole bunch of stuff prints here….</a:t>
            </a:r>
            <a:endParaRPr sz="1600"/>
          </a:p>
          <a:p>
            <a:pPr marL="0" lvl="0" indent="0" algn="l" rtl="0">
              <a:spcBef>
                <a:spcPts val="0"/>
              </a:spcBef>
              <a:spcAft>
                <a:spcPts val="0"/>
              </a:spcAft>
              <a:buNone/>
            </a:pPr>
            <a:endParaRPr sz="1600"/>
          </a:p>
          <a:p>
            <a:pPr marL="0" lvl="0" indent="0" algn="l" rtl="0">
              <a:spcBef>
                <a:spcPts val="0"/>
              </a:spcBef>
              <a:spcAft>
                <a:spcPts val="0"/>
              </a:spcAft>
              <a:buNone/>
            </a:pPr>
            <a:r>
              <a:rPr lang="en" sz="1600" b="1"/>
              <a:t>pi@piZero:~ $ sudo aptitude autoclean</a:t>
            </a:r>
            <a:endParaRPr sz="1600" b="1"/>
          </a:p>
          <a:p>
            <a:pPr marL="0" lvl="0" indent="0" algn="l" rtl="0">
              <a:spcBef>
                <a:spcPts val="0"/>
              </a:spcBef>
              <a:spcAft>
                <a:spcPts val="0"/>
              </a:spcAft>
              <a:buNone/>
            </a:pPr>
            <a:r>
              <a:rPr lang="en" sz="1600"/>
              <a:t>. whole bunch of stuff prints here….</a:t>
            </a:r>
            <a:endParaRPr sz="1600" b="1"/>
          </a:p>
        </p:txBody>
      </p:sp>
      <p:sp>
        <p:nvSpPr>
          <p:cNvPr id="562" name="Google Shape;562;g119dc64648c_0_1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54"/>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Applications</a:t>
            </a:r>
            <a:endParaRPr/>
          </a:p>
        </p:txBody>
      </p:sp>
      <p:sp>
        <p:nvSpPr>
          <p:cNvPr id="568" name="Google Shape;568;p54"/>
          <p:cNvSpPr txBox="1">
            <a:spLocks noGrp="1"/>
          </p:cNvSpPr>
          <p:nvPr>
            <p:ph type="body" idx="1"/>
          </p:nvPr>
        </p:nvSpPr>
        <p:spPr>
          <a:xfrm>
            <a:off x="481375" y="1652950"/>
            <a:ext cx="7505700" cy="24480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SzPct val="72072"/>
              <a:buNone/>
            </a:pPr>
            <a:r>
              <a:rPr lang="en" sz="7215"/>
              <a:t>Radioberry kernel module - SDR radio         </a:t>
            </a:r>
            <a:r>
              <a:rPr lang="en" sz="7215" b="1"/>
              <a:t>(A hat!)</a:t>
            </a:r>
            <a:endParaRPr sz="7215" b="1"/>
          </a:p>
          <a:p>
            <a:pPr marL="0" lvl="0" indent="0" algn="l" rtl="0">
              <a:lnSpc>
                <a:spcPct val="115000"/>
              </a:lnSpc>
              <a:spcBef>
                <a:spcPts val="1200"/>
              </a:spcBef>
              <a:spcAft>
                <a:spcPts val="0"/>
              </a:spcAft>
              <a:buSzPct val="72072"/>
              <a:buNone/>
            </a:pPr>
            <a:r>
              <a:rPr lang="en" sz="7215"/>
              <a:t>MotionEyeOS - Camera /security software</a:t>
            </a:r>
            <a:endParaRPr sz="7215"/>
          </a:p>
          <a:p>
            <a:pPr marL="0" lvl="0" indent="0" algn="l" rtl="0">
              <a:lnSpc>
                <a:spcPct val="115000"/>
              </a:lnSpc>
              <a:spcBef>
                <a:spcPts val="1200"/>
              </a:spcBef>
              <a:spcAft>
                <a:spcPts val="0"/>
              </a:spcAft>
              <a:buSzPct val="72072"/>
              <a:buNone/>
            </a:pPr>
            <a:r>
              <a:rPr lang="en" sz="7215"/>
              <a:t>OpenMediaVault - File server</a:t>
            </a:r>
            <a:endParaRPr sz="7215"/>
          </a:p>
          <a:p>
            <a:pPr marL="0" lvl="0" indent="0" algn="l" rtl="0">
              <a:lnSpc>
                <a:spcPct val="115000"/>
              </a:lnSpc>
              <a:spcBef>
                <a:spcPts val="1200"/>
              </a:spcBef>
              <a:spcAft>
                <a:spcPts val="0"/>
              </a:spcAft>
              <a:buSzPct val="72072"/>
              <a:buNone/>
            </a:pPr>
            <a:r>
              <a:rPr lang="en" sz="7215"/>
              <a:t>Octopi - 3D Printer service as single distro</a:t>
            </a:r>
            <a:endParaRPr sz="7215"/>
          </a:p>
          <a:p>
            <a:pPr marL="0" lvl="0" indent="0" algn="l" rtl="0">
              <a:lnSpc>
                <a:spcPct val="115000"/>
              </a:lnSpc>
              <a:spcBef>
                <a:spcPts val="1200"/>
              </a:spcBef>
              <a:spcAft>
                <a:spcPts val="0"/>
              </a:spcAft>
              <a:buSzPct val="72072"/>
              <a:buNone/>
            </a:pPr>
            <a:r>
              <a:rPr lang="en" sz="7215"/>
              <a:t>HAMPi - OS &amp; applications as a single distro</a:t>
            </a:r>
            <a:endParaRPr sz="7215"/>
          </a:p>
          <a:p>
            <a:pPr marL="0" lvl="0" indent="0" algn="l" rtl="0">
              <a:lnSpc>
                <a:spcPct val="115000"/>
              </a:lnSpc>
              <a:spcBef>
                <a:spcPts val="1200"/>
              </a:spcBef>
              <a:spcAft>
                <a:spcPts val="0"/>
              </a:spcAft>
              <a:buSzPct val="72072"/>
              <a:buNone/>
            </a:pPr>
            <a:r>
              <a:rPr lang="en" sz="7215"/>
              <a:t>WSPR from TAPR                                           </a:t>
            </a:r>
            <a:r>
              <a:rPr lang="en" sz="7215" b="1"/>
              <a:t> (A hat!)</a:t>
            </a:r>
            <a:endParaRPr sz="7215" b="1"/>
          </a:p>
          <a:p>
            <a:pPr marL="0" lvl="0" indent="0" algn="l" rtl="0">
              <a:lnSpc>
                <a:spcPct val="115000"/>
              </a:lnSpc>
              <a:spcBef>
                <a:spcPts val="1200"/>
              </a:spcBef>
              <a:spcAft>
                <a:spcPts val="0"/>
              </a:spcAft>
              <a:buSzPct val="72072"/>
              <a:buNone/>
            </a:pPr>
            <a:r>
              <a:rPr lang="en" sz="7215"/>
              <a:t>DNS Server</a:t>
            </a:r>
            <a:endParaRPr sz="7215"/>
          </a:p>
          <a:p>
            <a:pPr marL="0" lvl="0" indent="0" algn="l" rtl="0">
              <a:lnSpc>
                <a:spcPct val="115000"/>
              </a:lnSpc>
              <a:spcBef>
                <a:spcPts val="1200"/>
              </a:spcBef>
              <a:spcAft>
                <a:spcPts val="0"/>
              </a:spcAft>
              <a:buSzPct val="208000"/>
              <a:buNone/>
            </a:pPr>
            <a:endParaRPr sz="2500"/>
          </a:p>
          <a:p>
            <a:pPr marL="0" lvl="0" indent="0" algn="l" rtl="0">
              <a:lnSpc>
                <a:spcPct val="115000"/>
              </a:lnSpc>
              <a:spcBef>
                <a:spcPts val="1200"/>
              </a:spcBef>
              <a:spcAft>
                <a:spcPts val="1200"/>
              </a:spcAft>
              <a:buSzPts val="1300"/>
              <a:buNone/>
            </a:pPr>
            <a:endParaRPr/>
          </a:p>
        </p:txBody>
      </p:sp>
      <p:sp>
        <p:nvSpPr>
          <p:cNvPr id="569" name="Google Shape;569;p54"/>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58</a:t>
            </a:fld>
            <a:endParaRPr/>
          </a:p>
        </p:txBody>
      </p:sp>
      <p:pic>
        <p:nvPicPr>
          <p:cNvPr id="570" name="Google Shape;570;p54"/>
          <p:cNvPicPr preferRelativeResize="0"/>
          <p:nvPr/>
        </p:nvPicPr>
        <p:blipFill rotWithShape="1">
          <a:blip r:embed="rId3">
            <a:alphaModFix/>
          </a:blip>
          <a:srcRect/>
          <a:stretch/>
        </p:blipFill>
        <p:spPr>
          <a:xfrm>
            <a:off x="5649627" y="320026"/>
            <a:ext cx="3006351" cy="2068324"/>
          </a:xfrm>
          <a:prstGeom prst="rect">
            <a:avLst/>
          </a:prstGeom>
          <a:noFill/>
          <a:ln>
            <a:noFill/>
          </a:ln>
        </p:spPr>
      </p:pic>
      <p:pic>
        <p:nvPicPr>
          <p:cNvPr id="571" name="Google Shape;571;p54"/>
          <p:cNvPicPr preferRelativeResize="0"/>
          <p:nvPr/>
        </p:nvPicPr>
        <p:blipFill rotWithShape="1">
          <a:blip r:embed="rId4">
            <a:alphaModFix/>
          </a:blip>
          <a:srcRect/>
          <a:stretch/>
        </p:blipFill>
        <p:spPr>
          <a:xfrm>
            <a:off x="5728275" y="2571749"/>
            <a:ext cx="2849052" cy="213680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55"/>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Programming Options</a:t>
            </a:r>
            <a:endParaRPr/>
          </a:p>
        </p:txBody>
      </p:sp>
      <p:sp>
        <p:nvSpPr>
          <p:cNvPr id="577" name="Google Shape;577;p55"/>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300"/>
              <a:buNone/>
            </a:pPr>
            <a:r>
              <a:rPr lang="en" sz="3600"/>
              <a:t>Python</a:t>
            </a:r>
            <a:endParaRPr sz="3600"/>
          </a:p>
          <a:p>
            <a:pPr marL="0" lvl="0" indent="0" algn="l" rtl="0">
              <a:lnSpc>
                <a:spcPct val="115000"/>
              </a:lnSpc>
              <a:spcBef>
                <a:spcPts val="1200"/>
              </a:spcBef>
              <a:spcAft>
                <a:spcPts val="0"/>
              </a:spcAft>
              <a:buSzPts val="1300"/>
              <a:buNone/>
            </a:pPr>
            <a:r>
              <a:rPr lang="en" sz="3600"/>
              <a:t>C, C++</a:t>
            </a:r>
            <a:endParaRPr sz="3600"/>
          </a:p>
          <a:p>
            <a:pPr marL="0" lvl="0" indent="0" algn="l" rtl="0">
              <a:lnSpc>
                <a:spcPct val="115000"/>
              </a:lnSpc>
              <a:spcBef>
                <a:spcPts val="1200"/>
              </a:spcBef>
              <a:spcAft>
                <a:spcPts val="1200"/>
              </a:spcAft>
              <a:buSzPts val="1300"/>
              <a:buNone/>
            </a:pPr>
            <a:r>
              <a:rPr lang="en" sz="3600"/>
              <a:t>Java</a:t>
            </a:r>
            <a:endParaRPr sz="3600"/>
          </a:p>
        </p:txBody>
      </p:sp>
      <p:sp>
        <p:nvSpPr>
          <p:cNvPr id="578" name="Google Shape;578;p55"/>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56"/>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Integrated Development Environment (IDE)</a:t>
            </a:r>
            <a:endParaRPr/>
          </a:p>
        </p:txBody>
      </p:sp>
      <p:sp>
        <p:nvSpPr>
          <p:cNvPr id="584" name="Google Shape;584;p56"/>
          <p:cNvSpPr txBox="1">
            <a:spLocks noGrp="1"/>
          </p:cNvSpPr>
          <p:nvPr>
            <p:ph type="body" idx="1"/>
          </p:nvPr>
        </p:nvSpPr>
        <p:spPr>
          <a:xfrm>
            <a:off x="819150" y="1990725"/>
            <a:ext cx="75057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r>
              <a:rPr lang="en" sz="3600"/>
              <a:t>BlueJ</a:t>
            </a:r>
            <a:endParaRPr sz="3600"/>
          </a:p>
        </p:txBody>
      </p:sp>
      <p:sp>
        <p:nvSpPr>
          <p:cNvPr id="585" name="Google Shape;585;p56"/>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60</a:t>
            </a:fld>
            <a:endParaRPr/>
          </a:p>
        </p:txBody>
      </p:sp>
      <p:pic>
        <p:nvPicPr>
          <p:cNvPr id="586" name="Google Shape;586;p56"/>
          <p:cNvPicPr preferRelativeResize="0"/>
          <p:nvPr/>
        </p:nvPicPr>
        <p:blipFill rotWithShape="1">
          <a:blip r:embed="rId3">
            <a:alphaModFix/>
          </a:blip>
          <a:srcRect/>
          <a:stretch/>
        </p:blipFill>
        <p:spPr>
          <a:xfrm>
            <a:off x="3167250" y="1454375"/>
            <a:ext cx="5400125" cy="335135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57"/>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IDE</a:t>
            </a:r>
            <a:endParaRPr/>
          </a:p>
        </p:txBody>
      </p:sp>
      <p:sp>
        <p:nvSpPr>
          <p:cNvPr id="592" name="Google Shape;592;p57"/>
          <p:cNvSpPr txBox="1">
            <a:spLocks noGrp="1"/>
          </p:cNvSpPr>
          <p:nvPr>
            <p:ph type="body" idx="1"/>
          </p:nvPr>
        </p:nvSpPr>
        <p:spPr>
          <a:xfrm>
            <a:off x="819150" y="1990725"/>
            <a:ext cx="2697000" cy="2448000"/>
          </a:xfrm>
          <a:prstGeom prst="rect">
            <a:avLst/>
          </a:prstGeom>
          <a:noFill/>
          <a:ln>
            <a:noFill/>
          </a:ln>
        </p:spPr>
        <p:txBody>
          <a:bodyPr spcFirstLastPara="1" wrap="square" lIns="91425" tIns="91425" rIns="91425" bIns="91425" anchor="t" anchorCtr="0">
            <a:normAutofit fontScale="85000" lnSpcReduction="20000"/>
          </a:bodyPr>
          <a:lstStyle/>
          <a:p>
            <a:pPr marL="0" lvl="0" indent="0" algn="l" rtl="0">
              <a:lnSpc>
                <a:spcPct val="115000"/>
              </a:lnSpc>
              <a:spcBef>
                <a:spcPts val="0"/>
              </a:spcBef>
              <a:spcAft>
                <a:spcPts val="0"/>
              </a:spcAft>
              <a:buSzPct val="42483"/>
              <a:buNone/>
            </a:pPr>
            <a:r>
              <a:rPr lang="en" sz="3600"/>
              <a:t>Geany</a:t>
            </a:r>
            <a:endParaRPr sz="3600"/>
          </a:p>
          <a:p>
            <a:pPr marL="0" lvl="0" indent="0" algn="l" rtl="0">
              <a:lnSpc>
                <a:spcPct val="115000"/>
              </a:lnSpc>
              <a:spcBef>
                <a:spcPts val="1200"/>
              </a:spcBef>
              <a:spcAft>
                <a:spcPts val="0"/>
              </a:spcAft>
              <a:buSzPct val="72829"/>
              <a:buNone/>
            </a:pPr>
            <a:r>
              <a:rPr lang="en" sz="2100"/>
              <a:t>Lightweight text editor</a:t>
            </a:r>
            <a:endParaRPr sz="2100"/>
          </a:p>
          <a:p>
            <a:pPr marL="0" lvl="0" indent="0" algn="l" rtl="0">
              <a:lnSpc>
                <a:spcPct val="115000"/>
              </a:lnSpc>
              <a:spcBef>
                <a:spcPts val="1200"/>
              </a:spcBef>
              <a:spcAft>
                <a:spcPts val="0"/>
              </a:spcAft>
              <a:buSzPct val="72829"/>
              <a:buNone/>
            </a:pPr>
            <a:r>
              <a:rPr lang="en" sz="2100"/>
              <a:t>C</a:t>
            </a:r>
            <a:endParaRPr sz="2100"/>
          </a:p>
          <a:p>
            <a:pPr marL="0" lvl="0" indent="0" algn="l" rtl="0">
              <a:lnSpc>
                <a:spcPct val="115000"/>
              </a:lnSpc>
              <a:spcBef>
                <a:spcPts val="1200"/>
              </a:spcBef>
              <a:spcAft>
                <a:spcPts val="0"/>
              </a:spcAft>
              <a:buSzPct val="72829"/>
              <a:buNone/>
            </a:pPr>
            <a:r>
              <a:rPr lang="en" sz="2100"/>
              <a:t>C++</a:t>
            </a:r>
            <a:endParaRPr sz="2100"/>
          </a:p>
          <a:p>
            <a:pPr marL="0" lvl="0" indent="0" algn="l" rtl="0">
              <a:lnSpc>
                <a:spcPct val="115000"/>
              </a:lnSpc>
              <a:spcBef>
                <a:spcPts val="1200"/>
              </a:spcBef>
              <a:spcAft>
                <a:spcPts val="1200"/>
              </a:spcAft>
              <a:buSzPct val="72829"/>
              <a:buNone/>
            </a:pPr>
            <a:r>
              <a:rPr lang="en" sz="2100"/>
              <a:t>Java</a:t>
            </a:r>
            <a:endParaRPr sz="2100"/>
          </a:p>
        </p:txBody>
      </p:sp>
      <p:sp>
        <p:nvSpPr>
          <p:cNvPr id="593" name="Google Shape;593;p57"/>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61</a:t>
            </a:fld>
            <a:endParaRPr/>
          </a:p>
        </p:txBody>
      </p:sp>
      <p:pic>
        <p:nvPicPr>
          <p:cNvPr id="594" name="Google Shape;594;p57"/>
          <p:cNvPicPr preferRelativeResize="0"/>
          <p:nvPr/>
        </p:nvPicPr>
        <p:blipFill rotWithShape="1">
          <a:blip r:embed="rId3">
            <a:alphaModFix/>
          </a:blip>
          <a:srcRect/>
          <a:stretch/>
        </p:blipFill>
        <p:spPr>
          <a:xfrm>
            <a:off x="3788519" y="1990724"/>
            <a:ext cx="4926707" cy="26686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58"/>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IDE</a:t>
            </a:r>
            <a:endParaRPr/>
          </a:p>
        </p:txBody>
      </p:sp>
      <p:sp>
        <p:nvSpPr>
          <p:cNvPr id="600" name="Google Shape;600;p58"/>
          <p:cNvSpPr txBox="1">
            <a:spLocks noGrp="1"/>
          </p:cNvSpPr>
          <p:nvPr>
            <p:ph type="body" idx="1"/>
          </p:nvPr>
        </p:nvSpPr>
        <p:spPr>
          <a:xfrm>
            <a:off x="819150" y="1990725"/>
            <a:ext cx="26970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3600"/>
              <a:t>IDLE</a:t>
            </a:r>
            <a:endParaRPr sz="3600"/>
          </a:p>
          <a:p>
            <a:pPr marL="0" lvl="0" indent="0" algn="l" rtl="0">
              <a:lnSpc>
                <a:spcPct val="115000"/>
              </a:lnSpc>
              <a:spcBef>
                <a:spcPts val="1200"/>
              </a:spcBef>
              <a:spcAft>
                <a:spcPts val="1200"/>
              </a:spcAft>
              <a:buSzPts val="1300"/>
              <a:buNone/>
            </a:pPr>
            <a:r>
              <a:rPr lang="en" sz="3600"/>
              <a:t>Python</a:t>
            </a:r>
            <a:endParaRPr sz="3600"/>
          </a:p>
        </p:txBody>
      </p:sp>
      <p:sp>
        <p:nvSpPr>
          <p:cNvPr id="601" name="Google Shape;601;p58"/>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62</a:t>
            </a:fld>
            <a:endParaRPr/>
          </a:p>
        </p:txBody>
      </p:sp>
      <p:pic>
        <p:nvPicPr>
          <p:cNvPr id="602" name="Google Shape;602;p58"/>
          <p:cNvPicPr preferRelativeResize="0"/>
          <p:nvPr/>
        </p:nvPicPr>
        <p:blipFill rotWithShape="1">
          <a:blip r:embed="rId3">
            <a:alphaModFix/>
          </a:blip>
          <a:srcRect/>
          <a:stretch/>
        </p:blipFill>
        <p:spPr>
          <a:xfrm>
            <a:off x="3700249" y="1551601"/>
            <a:ext cx="4937274" cy="30958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Google Shape;607;p59"/>
          <p:cNvPicPr preferRelativeResize="0"/>
          <p:nvPr/>
        </p:nvPicPr>
        <p:blipFill rotWithShape="1">
          <a:blip r:embed="rId3">
            <a:alphaModFix/>
          </a:blip>
          <a:srcRect/>
          <a:stretch/>
        </p:blipFill>
        <p:spPr>
          <a:xfrm>
            <a:off x="5279825" y="1123525"/>
            <a:ext cx="2630473" cy="3038500"/>
          </a:xfrm>
          <a:prstGeom prst="rect">
            <a:avLst/>
          </a:prstGeom>
          <a:noFill/>
          <a:ln>
            <a:noFill/>
          </a:ln>
        </p:spPr>
      </p:pic>
      <p:sp>
        <p:nvSpPr>
          <p:cNvPr id="608" name="Google Shape;608;p59"/>
          <p:cNvSpPr txBox="1">
            <a:spLocks noGrp="1"/>
          </p:cNvSpPr>
          <p:nvPr>
            <p:ph type="title"/>
          </p:nvPr>
        </p:nvSpPr>
        <p:spPr>
          <a:xfrm>
            <a:off x="819150" y="845600"/>
            <a:ext cx="7505700" cy="954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000"/>
              <a:buNone/>
            </a:pPr>
            <a:r>
              <a:rPr lang="en"/>
              <a:t>Programming Options</a:t>
            </a:r>
            <a:endParaRPr/>
          </a:p>
        </p:txBody>
      </p:sp>
      <p:sp>
        <p:nvSpPr>
          <p:cNvPr id="609" name="Google Shape;609;p59"/>
          <p:cNvSpPr txBox="1">
            <a:spLocks noGrp="1"/>
          </p:cNvSpPr>
          <p:nvPr>
            <p:ph type="body" idx="1"/>
          </p:nvPr>
        </p:nvSpPr>
        <p:spPr>
          <a:xfrm>
            <a:off x="819150" y="1990725"/>
            <a:ext cx="2697000" cy="2448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endParaRPr sz="2100"/>
          </a:p>
        </p:txBody>
      </p:sp>
      <p:sp>
        <p:nvSpPr>
          <p:cNvPr id="610" name="Google Shape;610;p59"/>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63</a:t>
            </a:fld>
            <a:endParaRPr/>
          </a:p>
        </p:txBody>
      </p:sp>
      <p:pic>
        <p:nvPicPr>
          <p:cNvPr id="611" name="Google Shape;611;p59"/>
          <p:cNvPicPr preferRelativeResize="0"/>
          <p:nvPr/>
        </p:nvPicPr>
        <p:blipFill rotWithShape="1">
          <a:blip r:embed="rId4">
            <a:alphaModFix/>
          </a:blip>
          <a:srcRect/>
          <a:stretch/>
        </p:blipFill>
        <p:spPr>
          <a:xfrm>
            <a:off x="3313408" y="1768063"/>
            <a:ext cx="2517175" cy="2893325"/>
          </a:xfrm>
          <a:prstGeom prst="rect">
            <a:avLst/>
          </a:prstGeom>
          <a:noFill/>
          <a:ln>
            <a:noFill/>
          </a:ln>
        </p:spPr>
      </p:pic>
      <p:pic>
        <p:nvPicPr>
          <p:cNvPr id="612" name="Google Shape;612;p59"/>
          <p:cNvPicPr preferRelativeResize="0"/>
          <p:nvPr/>
        </p:nvPicPr>
        <p:blipFill rotWithShape="1">
          <a:blip r:embed="rId5">
            <a:alphaModFix/>
          </a:blip>
          <a:srcRect/>
          <a:stretch/>
        </p:blipFill>
        <p:spPr>
          <a:xfrm>
            <a:off x="1415179" y="1990728"/>
            <a:ext cx="2477725" cy="2867749"/>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4729</Words>
  <Application>Microsoft Office PowerPoint</Application>
  <PresentationFormat>On-screen Show (16:9)</PresentationFormat>
  <Paragraphs>458</Paragraphs>
  <Slides>63</Slides>
  <Notes>63</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Calibri</vt:lpstr>
      <vt:lpstr>Courier New</vt:lpstr>
      <vt:lpstr>Arial</vt:lpstr>
      <vt:lpstr>Nunito</vt:lpstr>
      <vt:lpstr>Shift</vt:lpstr>
      <vt:lpstr>Linux and Raspberry Pi</vt:lpstr>
      <vt:lpstr>Thanks to</vt:lpstr>
      <vt:lpstr>Acknowledgements  </vt:lpstr>
      <vt:lpstr>Agenda</vt:lpstr>
      <vt:lpstr>Raspberry Pi Versions</vt:lpstr>
      <vt:lpstr>Pi 4 Specs</vt:lpstr>
      <vt:lpstr>Bare minimum</vt:lpstr>
      <vt:lpstr>Bare, bare minimum</vt:lpstr>
      <vt:lpstr>From the box….</vt:lpstr>
      <vt:lpstr>If headless operation is desired</vt:lpstr>
      <vt:lpstr>PowerPoint Presentation</vt:lpstr>
      <vt:lpstr>Interfaces</vt:lpstr>
      <vt:lpstr>Wifi, ethernet, Bluetooth, USB </vt:lpstr>
      <vt:lpstr>GPIO </vt:lpstr>
      <vt:lpstr>GPIO Numbering</vt:lpstr>
      <vt:lpstr>gpio readall</vt:lpstr>
      <vt:lpstr>GPIO</vt:lpstr>
      <vt:lpstr>Serial Peripheral Interface (SPI)</vt:lpstr>
      <vt:lpstr>Inter-Integrated Circuit (I2C)</vt:lpstr>
      <vt:lpstr>Operating Systems/Distros</vt:lpstr>
      <vt:lpstr>Operating Systems</vt:lpstr>
      <vt:lpstr>Hats</vt:lpstr>
      <vt:lpstr>Introduction to Linux</vt:lpstr>
      <vt:lpstr>Different ways to use Linux</vt:lpstr>
      <vt:lpstr>File Structure</vt:lpstr>
      <vt:lpstr>File Structure</vt:lpstr>
      <vt:lpstr>File Structure</vt:lpstr>
      <vt:lpstr>File Structure</vt:lpstr>
      <vt:lpstr>File Structure</vt:lpstr>
      <vt:lpstr>Important Files &amp; Directories</vt:lpstr>
      <vt:lpstr>Important Files &amp; Directories</vt:lpstr>
      <vt:lpstr>Important Files &amp; Directories</vt:lpstr>
      <vt:lpstr>Important Files &amp; Directories</vt:lpstr>
      <vt:lpstr>Permissions</vt:lpstr>
      <vt:lpstr>Adjusting Permissions</vt:lpstr>
      <vt:lpstr>Commands</vt:lpstr>
      <vt:lpstr>Man Pages</vt:lpstr>
      <vt:lpstr>ls</vt:lpstr>
      <vt:lpstr>cd : Change directory</vt:lpstr>
      <vt:lpstr>pwd : Print working directory</vt:lpstr>
      <vt:lpstr>sudo : superuser do</vt:lpstr>
      <vt:lpstr>PowerPoint Presentation</vt:lpstr>
      <vt:lpstr>shutdown (Must be root user or use sudo)</vt:lpstr>
      <vt:lpstr>cat :  Concatenate</vt:lpstr>
      <vt:lpstr>File-related commands</vt:lpstr>
      <vt:lpstr>How to find files</vt:lpstr>
      <vt:lpstr>grep </vt:lpstr>
      <vt:lpstr>Commands (cont)</vt:lpstr>
      <vt:lpstr>Mounting filesystems </vt:lpstr>
      <vt:lpstr>PowerPoint Presentation</vt:lpstr>
      <vt:lpstr>Newbie friendly  text editor</vt:lpstr>
      <vt:lpstr>Scripting</vt:lpstr>
      <vt:lpstr>How to Download/Install Software</vt:lpstr>
      <vt:lpstr>How to Download/Install Software</vt:lpstr>
      <vt:lpstr>How to Download/Install Software</vt:lpstr>
      <vt:lpstr>How to Download/Install Software</vt:lpstr>
      <vt:lpstr>How to Download/Install Software</vt:lpstr>
      <vt:lpstr>Applications</vt:lpstr>
      <vt:lpstr>Programming Options</vt:lpstr>
      <vt:lpstr>Integrated Development Environment (IDE)</vt:lpstr>
      <vt:lpstr>IDE</vt:lpstr>
      <vt:lpstr>IDE</vt:lpstr>
      <vt:lpstr>Programming Options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Linux and Raspberry Pi</dc:title>
  <dc:creator>Pete</dc:creator>
  <cp:lastModifiedBy>Peter h</cp:lastModifiedBy>
  <cp:revision>1</cp:revision>
  <dcterms:modified xsi:type="dcterms:W3CDTF">2022-03-14T14:13:18Z</dcterms:modified>
</cp:coreProperties>
</file>