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0077450" cy="7562850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subTitle" idx="1"/>
          </p:nvPr>
        </p:nvSpPr>
        <p:spPr>
          <a:xfrm>
            <a:off x="503640" y="301320"/>
            <a:ext cx="9068760" cy="58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3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2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4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2"/>
          </p:nvPr>
        </p:nvSpPr>
        <p:spPr>
          <a:xfrm>
            <a:off x="357012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3"/>
          </p:nvPr>
        </p:nvSpPr>
        <p:spPr>
          <a:xfrm>
            <a:off x="663624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4"/>
          </p:nvPr>
        </p:nvSpPr>
        <p:spPr>
          <a:xfrm>
            <a:off x="50364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5"/>
          </p:nvPr>
        </p:nvSpPr>
        <p:spPr>
          <a:xfrm>
            <a:off x="357012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6"/>
          </p:nvPr>
        </p:nvSpPr>
        <p:spPr>
          <a:xfrm>
            <a:off x="663624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1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subTitle" idx="1"/>
          </p:nvPr>
        </p:nvSpPr>
        <p:spPr>
          <a:xfrm>
            <a:off x="503640" y="301320"/>
            <a:ext cx="9068760" cy="58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body" idx="3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body" idx="2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5"/>
          <p:cNvSpPr txBox="1">
            <a:spLocks noGrp="1"/>
          </p:cNvSpPr>
          <p:nvPr>
            <p:ph type="body" idx="4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body" idx="2"/>
          </p:nvPr>
        </p:nvSpPr>
        <p:spPr>
          <a:xfrm>
            <a:off x="357012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body" idx="3"/>
          </p:nvPr>
        </p:nvSpPr>
        <p:spPr>
          <a:xfrm>
            <a:off x="663624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body" idx="4"/>
          </p:nvPr>
        </p:nvSpPr>
        <p:spPr>
          <a:xfrm>
            <a:off x="50364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5"/>
          </p:nvPr>
        </p:nvSpPr>
        <p:spPr>
          <a:xfrm>
            <a:off x="357012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6"/>
          </p:nvPr>
        </p:nvSpPr>
        <p:spPr>
          <a:xfrm>
            <a:off x="663624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0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0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1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1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1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2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>
            <a:spLocks noGrp="1"/>
          </p:cNvSpPr>
          <p:nvPr>
            <p:ph type="subTitle" idx="1"/>
          </p:nvPr>
        </p:nvSpPr>
        <p:spPr>
          <a:xfrm>
            <a:off x="503640" y="301320"/>
            <a:ext cx="9068760" cy="58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4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4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4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5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5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5"/>
          <p:cNvSpPr txBox="1">
            <a:spLocks noGrp="1"/>
          </p:cNvSpPr>
          <p:nvPr>
            <p:ph type="body" idx="3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6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6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6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6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7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7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7"/>
          <p:cNvSpPr txBox="1">
            <a:spLocks noGrp="1"/>
          </p:cNvSpPr>
          <p:nvPr>
            <p:ph type="body" idx="2"/>
          </p:nvPr>
        </p:nvSpPr>
        <p:spPr>
          <a:xfrm>
            <a:off x="503640" y="4060080"/>
            <a:ext cx="906840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8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8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8"/>
          <p:cNvSpPr txBox="1">
            <a:spLocks noGrp="1"/>
          </p:cNvSpPr>
          <p:nvPr>
            <p:ph type="body" idx="2"/>
          </p:nvPr>
        </p:nvSpPr>
        <p:spPr>
          <a:xfrm>
            <a:off x="5150520" y="176940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8"/>
          <p:cNvSpPr txBox="1">
            <a:spLocks noGrp="1"/>
          </p:cNvSpPr>
          <p:nvPr>
            <p:ph type="body" idx="3"/>
          </p:nvPr>
        </p:nvSpPr>
        <p:spPr>
          <a:xfrm>
            <a:off x="50364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8"/>
          <p:cNvSpPr txBox="1">
            <a:spLocks noGrp="1"/>
          </p:cNvSpPr>
          <p:nvPr>
            <p:ph type="body" idx="4"/>
          </p:nvPr>
        </p:nvSpPr>
        <p:spPr>
          <a:xfrm>
            <a:off x="5150520" y="4060080"/>
            <a:ext cx="442512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9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357012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9"/>
          <p:cNvSpPr txBox="1">
            <a:spLocks noGrp="1"/>
          </p:cNvSpPr>
          <p:nvPr>
            <p:ph type="body" idx="3"/>
          </p:nvPr>
        </p:nvSpPr>
        <p:spPr>
          <a:xfrm>
            <a:off x="6636240" y="176940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9"/>
          <p:cNvSpPr txBox="1">
            <a:spLocks noGrp="1"/>
          </p:cNvSpPr>
          <p:nvPr>
            <p:ph type="body" idx="4"/>
          </p:nvPr>
        </p:nvSpPr>
        <p:spPr>
          <a:xfrm>
            <a:off x="50364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9"/>
          <p:cNvSpPr txBox="1">
            <a:spLocks noGrp="1"/>
          </p:cNvSpPr>
          <p:nvPr>
            <p:ph type="body" idx="5"/>
          </p:nvPr>
        </p:nvSpPr>
        <p:spPr>
          <a:xfrm>
            <a:off x="357012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9"/>
          <p:cNvSpPr txBox="1">
            <a:spLocks noGrp="1"/>
          </p:cNvSpPr>
          <p:nvPr>
            <p:ph type="body" idx="6"/>
          </p:nvPr>
        </p:nvSpPr>
        <p:spPr>
          <a:xfrm>
            <a:off x="6636240" y="4060080"/>
            <a:ext cx="2919960" cy="2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/>
          <p:nvPr/>
        </p:nvSpPr>
        <p:spPr>
          <a:xfrm>
            <a:off x="503640" y="1769040"/>
            <a:ext cx="906876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503640" y="6888960"/>
            <a:ext cx="2347560" cy="52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445920" y="6888960"/>
            <a:ext cx="3193920" cy="52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224840" y="6888960"/>
            <a:ext cx="2347560" cy="52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40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503640" y="1769400"/>
            <a:ext cx="906876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dt" idx="10"/>
          </p:nvPr>
        </p:nvSpPr>
        <p:spPr>
          <a:xfrm>
            <a:off x="503640" y="6888960"/>
            <a:ext cx="234756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ftr" idx="11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7224840" y="6888960"/>
            <a:ext cx="2347560" cy="52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strike="noStrike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503640" y="1080000"/>
            <a:ext cx="9068760" cy="172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503640" y="3168720"/>
            <a:ext cx="9068760" cy="367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dt" idx="10"/>
          </p:nvPr>
        </p:nvSpPr>
        <p:spPr>
          <a:xfrm>
            <a:off x="503640" y="6888600"/>
            <a:ext cx="2347560" cy="52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ftr" idx="11"/>
          </p:nvPr>
        </p:nvSpPr>
        <p:spPr>
          <a:xfrm>
            <a:off x="3445920" y="6888600"/>
            <a:ext cx="3193920" cy="52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sldNum" idx="12"/>
          </p:nvPr>
        </p:nvSpPr>
        <p:spPr>
          <a:xfrm>
            <a:off x="7224840" y="6888600"/>
            <a:ext cx="2347560" cy="52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0"/>
          <p:cNvSpPr txBox="1"/>
          <p:nvPr/>
        </p:nvSpPr>
        <p:spPr>
          <a:xfrm>
            <a:off x="503640" y="301320"/>
            <a:ext cx="906876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40" b="0" i="0" u="none" strike="noStrike" cap="none">
                <a:latin typeface="Arial"/>
                <a:ea typeface="Arial"/>
                <a:cs typeface="Arial"/>
                <a:sym typeface="Arial"/>
              </a:rPr>
              <a:t>   </a:t>
            </a:r>
            <a:endParaRPr sz="624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60" y="115200"/>
            <a:ext cx="9766080" cy="7324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1"/>
          <p:cNvSpPr txBox="1"/>
          <p:nvPr/>
        </p:nvSpPr>
        <p:spPr>
          <a:xfrm>
            <a:off x="503640" y="301320"/>
            <a:ext cx="9068760" cy="1262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CE181E"/>
                </a:solidFill>
                <a:latin typeface="Arial"/>
                <a:ea typeface="Arial"/>
                <a:cs typeface="Arial"/>
                <a:sym typeface="Arial"/>
              </a:rPr>
              <a:t>Node-red, MQTT, Mosquitto, Tasmota Pi stuff and more!</a:t>
            </a:r>
            <a:endParaRPr sz="4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1"/>
          <p:cNvSpPr txBox="1"/>
          <p:nvPr/>
        </p:nvSpPr>
        <p:spPr>
          <a:xfrm>
            <a:off x="503640" y="1769040"/>
            <a:ext cx="906876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54384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i="0" u="none" strike="noStrike" cap="none">
                <a:latin typeface="Arial"/>
                <a:ea typeface="Arial"/>
                <a:cs typeface="Arial"/>
                <a:sym typeface="Arial"/>
              </a:rPr>
              <a:t>The internet of things (IOT) is an exponential advance in the way we use existing technology and a stepping stone to what is being developed for the future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543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i="0" u="none" strike="noStrike" cap="none">
                <a:latin typeface="Arial"/>
                <a:ea typeface="Arial"/>
                <a:cs typeface="Arial"/>
                <a:sym typeface="Arial"/>
              </a:rPr>
              <a:t>Transferring information wirelessly from and to  intelligent devices in the home is becoming commonplace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543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i="0" u="none" strike="noStrike" cap="none">
                <a:latin typeface="Arial"/>
                <a:ea typeface="Arial"/>
                <a:cs typeface="Arial"/>
                <a:sym typeface="Arial"/>
              </a:rPr>
              <a:t>This is a brief overview of what can be done today with existing H/W and minimal cost.</a:t>
            </a:r>
            <a:endParaRPr sz="2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0" y="679320"/>
            <a:ext cx="10076400" cy="626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6920" y="29160"/>
            <a:ext cx="4474080" cy="756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4960" y="2307600"/>
            <a:ext cx="3921120" cy="23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44"/>
          <p:cNvSpPr txBox="1"/>
          <p:nvPr/>
        </p:nvSpPr>
        <p:spPr>
          <a:xfrm>
            <a:off x="3657600" y="4975560"/>
            <a:ext cx="6309360" cy="60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  <a:t>Hedy Lamarr 1914-2000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5"/>
          <p:cNvSpPr txBox="1"/>
          <p:nvPr/>
        </p:nvSpPr>
        <p:spPr>
          <a:xfrm>
            <a:off x="503640" y="46800"/>
            <a:ext cx="9068760" cy="177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40" b="0" strike="noStrike">
                <a:latin typeface="Arial"/>
                <a:ea typeface="Arial"/>
                <a:cs typeface="Arial"/>
                <a:sym typeface="Arial"/>
              </a:rPr>
              <a:t>Sonoff Basic</a:t>
            </a:r>
            <a:br>
              <a:rPr lang="en-US" sz="1800"/>
            </a:br>
            <a:endParaRPr sz="6240" b="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4280" y="1769400"/>
            <a:ext cx="5847120" cy="4385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400" y="152640"/>
            <a:ext cx="9753120" cy="7314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0040" y="1786320"/>
            <a:ext cx="4047840" cy="404784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7"/>
          <p:cNvSpPr txBox="1"/>
          <p:nvPr/>
        </p:nvSpPr>
        <p:spPr>
          <a:xfrm>
            <a:off x="1188720" y="5577840"/>
            <a:ext cx="8138160" cy="8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Shelly is more hacker-friendly as it has program headers already installed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designed to be used inside a power box.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7"/>
          <p:cNvSpPr txBox="1"/>
          <p:nvPr/>
        </p:nvSpPr>
        <p:spPr>
          <a:xfrm>
            <a:off x="3383280" y="548640"/>
            <a:ext cx="3108960" cy="94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strike="noStrike">
                <a:latin typeface="Arial"/>
                <a:ea typeface="Arial"/>
                <a:cs typeface="Arial"/>
                <a:sym typeface="Arial"/>
              </a:rPr>
              <a:t>Shelly</a:t>
            </a:r>
            <a:endParaRPr sz="60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120" y="279360"/>
            <a:ext cx="1866600" cy="18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9360" y="2337840"/>
            <a:ext cx="2142720" cy="2142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440" y="4990320"/>
            <a:ext cx="2142720" cy="214272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8"/>
          <p:cNvSpPr txBox="1"/>
          <p:nvPr/>
        </p:nvSpPr>
        <p:spPr>
          <a:xfrm>
            <a:off x="3291840" y="548640"/>
            <a:ext cx="5852160" cy="8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The ESP8266 is a low-cost Wi-Fi microchip with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 microcontroller capability by Espressif Systems in China.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8"/>
          <p:cNvSpPr txBox="1"/>
          <p:nvPr/>
        </p:nvSpPr>
        <p:spPr>
          <a:xfrm>
            <a:off x="640080" y="3402360"/>
            <a:ext cx="5368320" cy="34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ESP8285 is an ESP8266 with 1 MB of built-in flash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8"/>
          <p:cNvSpPr txBox="1"/>
          <p:nvPr/>
        </p:nvSpPr>
        <p:spPr>
          <a:xfrm>
            <a:off x="3108960" y="5065200"/>
            <a:ext cx="5303520" cy="162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The ESP32 is dual core 160MHz to 240MHz CPU whereas the ESP8266/8285 is a single core running at 80MHz. The ESP32 also has bluetooth and more interface capabilities.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CAN bus, hall effect, touch sensors etc.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8"/>
          <p:cNvSpPr txBox="1"/>
          <p:nvPr/>
        </p:nvSpPr>
        <p:spPr>
          <a:xfrm>
            <a:off x="2834640" y="182880"/>
            <a:ext cx="36576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9"/>
          <p:cNvSpPr txBox="1"/>
          <p:nvPr/>
        </p:nvSpPr>
        <p:spPr>
          <a:xfrm>
            <a:off x="2011680" y="1122120"/>
            <a:ext cx="6309360" cy="537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strike="noStrike">
                <a:latin typeface="Arial"/>
                <a:ea typeface="Arial"/>
                <a:cs typeface="Arial"/>
                <a:sym typeface="Arial"/>
              </a:rPr>
              <a:t>In general, programs written for one chipset can be run on another. All of these can run micropython if that is your program of choice.</a:t>
            </a:r>
            <a:endParaRPr sz="4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0"/>
          <p:cNvSpPr txBox="1"/>
          <p:nvPr/>
        </p:nvSpPr>
        <p:spPr>
          <a:xfrm>
            <a:off x="1280160" y="343440"/>
            <a:ext cx="7223760" cy="669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strike="noStrike">
                <a:solidFill>
                  <a:srgbClr val="3465A4"/>
                </a:solidFill>
                <a:latin typeface="Arial"/>
                <a:ea typeface="Arial"/>
                <a:cs typeface="Arial"/>
                <a:sym typeface="Arial"/>
              </a:rPr>
              <a:t>TASMOTA:</a:t>
            </a:r>
            <a:r>
              <a:rPr lang="en-US" sz="4000" b="0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sz="4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Acronym for</a:t>
            </a:r>
            <a:r>
              <a:rPr lang="en-US" sz="4000" b="0" strike="noStrik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Theo Arends Sonoff MQTT Over The Air. A Robust replacement for pre-programmed control devices. Supports local, web-based control, and HTTP</a:t>
            </a:r>
            <a:r>
              <a:rPr lang="en-US" sz="2400"/>
              <a:t> </a:t>
            </a: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control, it has built in timers, logging functions, configurable GPIO pins and MQTT capabilities.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1"/>
          <p:cNvSpPr txBox="1"/>
          <p:nvPr/>
        </p:nvSpPr>
        <p:spPr>
          <a:xfrm>
            <a:off x="540720" y="198000"/>
            <a:ext cx="4846320" cy="56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Flashing is done with a FTDI adapter connected to programming pins. 4 pins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are used, plus, minus, Tx and Rx. If you have a Raspberry Pi, it can be used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as a programmer (save $1.25)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The chip is read and the MAC address saved, then the original SW is backed up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to a file, then it is erased and programmed. Takes about 5 minutes to do everything.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6480" y="1640520"/>
            <a:ext cx="2619000" cy="174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120" y="898920"/>
            <a:ext cx="8905680" cy="508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52"/>
          <p:cNvSpPr txBox="1"/>
          <p:nvPr/>
        </p:nvSpPr>
        <p:spPr>
          <a:xfrm>
            <a:off x="914400" y="6309360"/>
            <a:ext cx="8412480" cy="60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Browse to 192.168.4.1 and get the main screen for the Sonoff device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9320" y="181440"/>
            <a:ext cx="3657240" cy="484776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53"/>
          <p:cNvSpPr txBox="1"/>
          <p:nvPr/>
        </p:nvSpPr>
        <p:spPr>
          <a:xfrm>
            <a:off x="1040275" y="4609075"/>
            <a:ext cx="7864800" cy="32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Go to Configuration and select the Wifi tab. Enter the ssid and password and reboot, then use your main Wifi connection to get a DHCP IP.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Reboot and test through web address, then make IP static.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4"/>
          <p:cNvSpPr txBox="1"/>
          <p:nvPr/>
        </p:nvSpPr>
        <p:spPr>
          <a:xfrm>
            <a:off x="613440" y="-26280"/>
            <a:ext cx="9068760" cy="187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MQTT is a bi-directional signalling protocol developed in 1999 by Andy Stanford-Clark from IBM</a:t>
            </a:r>
            <a:br>
              <a:rPr lang="en-US" sz="1800"/>
            </a:b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  The acronym stands for Message Queuing Telemetry Transfer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4"/>
          <p:cNvSpPr txBox="1"/>
          <p:nvPr/>
        </p:nvSpPr>
        <p:spPr>
          <a:xfrm>
            <a:off x="564480" y="2027880"/>
            <a:ext cx="906876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354384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It uses a hub, called a broker to manage traffic initiated or sent to network nodes called clients.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543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A message is said to be ‘published’ when it is sent out  to one or many clients.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1922"/>
              <a:buFont typeface="Noto Sans Symbols"/>
              <a:buChar char="●"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A client can subscribe to a published topic or not, as the case may be. There can be limitless topics, clients, and publishers. (Within reason)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543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The published topic contains a message called a payload and its contents are acted on or ignored accordingly by the client, or the broker.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2019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1922"/>
              <a:buFont typeface="Noto Sans Symbols"/>
              <a:buNone/>
            </a:pPr>
            <a:endParaRPr sz="24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69160" y="114480"/>
            <a:ext cx="3314520" cy="491472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55"/>
          <p:cNvSpPr txBox="1"/>
          <p:nvPr/>
        </p:nvSpPr>
        <p:spPr>
          <a:xfrm>
            <a:off x="1737360" y="5394960"/>
            <a:ext cx="7132320" cy="207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Enter the IP of the broker PC, then select a name to be used for the topic. The port address can remain as default. Enter a password if desired.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7"/>
          <p:cNvSpPr txBox="1"/>
          <p:nvPr/>
        </p:nvSpPr>
        <p:spPr>
          <a:xfrm>
            <a:off x="503640" y="301320"/>
            <a:ext cx="9068760" cy="1262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40" b="0" strike="noStrike">
                <a:latin typeface="Arial"/>
                <a:ea typeface="Arial"/>
                <a:cs typeface="Arial"/>
                <a:sym typeface="Arial"/>
              </a:rPr>
              <a:t>Implementation of MQTT</a:t>
            </a:r>
            <a:endParaRPr sz="624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57"/>
          <p:cNvSpPr txBox="1"/>
          <p:nvPr/>
        </p:nvSpPr>
        <p:spPr>
          <a:xfrm>
            <a:off x="806760" y="1563840"/>
            <a:ext cx="9068760" cy="438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2000" marR="0" lvl="0" indent="-201984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22"/>
              <a:buFont typeface="Noto Sans Symbols"/>
              <a:buNone/>
            </a:pPr>
            <a:endParaRPr sz="427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543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Mosquitto is popular and available on many platforms, it is not installed by default on Raspbian.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543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Node-red has a MQTT contributed-node available. 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543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en-US" sz="2400" b="0" strike="noStrike">
                <a:latin typeface="Arial"/>
                <a:ea typeface="Arial"/>
                <a:cs typeface="Arial"/>
                <a:sym typeface="Arial"/>
              </a:rPr>
              <a:t>Python has an MQTT component which we will visit next.</a:t>
            </a:r>
            <a:endParaRPr sz="2400" b="0" strike="noStrike"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201984" algn="l" rtl="0">
              <a:spcBef>
                <a:spcPts val="1888"/>
              </a:spcBef>
              <a:spcAft>
                <a:spcPts val="0"/>
              </a:spcAft>
              <a:buClr>
                <a:srgbClr val="000000"/>
              </a:buClr>
              <a:buSzPts val="1922"/>
              <a:buFont typeface="Noto Sans Symbols"/>
              <a:buNone/>
            </a:pPr>
            <a:endParaRPr sz="427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8"/>
          <p:cNvSpPr txBox="1"/>
          <p:nvPr/>
        </p:nvSpPr>
        <p:spPr>
          <a:xfrm>
            <a:off x="548640" y="274320"/>
            <a:ext cx="9235440" cy="69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               Python program utilizing mqtt module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import paho.mqtt.client as mqtt #import the client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import time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from datetime import datetime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from w1thermsensor import W1ThermSensor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sensor = W1ThermSensor()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x = chr(176) # this is the degree symbol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broker_address="10.0.0.152" 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client = mqtt.Client("temperature") #create new instance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client.connect(broker_address) #connect to broker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# while True: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celc = sensor.get_temperature()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celsius=round(celc,2) 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tempf=celsius*9/5+32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tempf=round(tempf,2)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print("The temperature is",celsius,x,"C")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print("The temperature is",tempf,x,"F")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now=datetime.now()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print (now)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client.publish("temperature",(tempf))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exit()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9"/>
          <p:cNvSpPr txBox="1"/>
          <p:nvPr/>
        </p:nvSpPr>
        <p:spPr>
          <a:xfrm>
            <a:off x="1371600" y="1737360"/>
            <a:ext cx="7040880" cy="454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@reboot sleep 120 &amp;&amp; nohup ~/fish.sh &amp;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#!/bin/bash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while: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do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python3 fishtank.py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sleep 5m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done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60"/>
          <p:cNvSpPr txBox="1"/>
          <p:nvPr/>
        </p:nvSpPr>
        <p:spPr>
          <a:xfrm>
            <a:off x="1737350" y="770751"/>
            <a:ext cx="7041000" cy="53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I        </a:t>
            </a: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600" b="0" strike="noStrike">
                <a:latin typeface="Arial"/>
                <a:ea typeface="Arial"/>
                <a:cs typeface="Arial"/>
                <a:sym typeface="Arial"/>
              </a:rPr>
              <a:t>INSTALLING MOSQUITTO</a:t>
            </a:r>
            <a:endParaRPr sz="3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sudo apt-key add mosquitto-repo.gpg.key. ...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cd /etc/apt/sources.list.d/ ...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sudo wget http://repo.mosquitto.org/debian/mosquitto-wheezy.list. ...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sudo wget http://repo.mosquitto.org/debian/mosquitto-wheezy.list. ...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sudo -i. ...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apt-get update. ...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Arial"/>
                <a:ea typeface="Arial"/>
                <a:cs typeface="Arial"/>
                <a:sym typeface="Arial"/>
              </a:rPr>
              <a:t>apt-get install mosquitto.</a:t>
            </a: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Stat mosquitto with – mosquitto -v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strike="noStrike">
                <a:latin typeface="Arial"/>
                <a:ea typeface="Arial"/>
                <a:cs typeface="Arial"/>
                <a:sym typeface="Arial"/>
              </a:rPr>
              <a:t>Stop with sudo service mosquitto stop</a:t>
            </a: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61"/>
          <p:cNvSpPr txBox="1"/>
          <p:nvPr/>
        </p:nvSpPr>
        <p:spPr>
          <a:xfrm>
            <a:off x="878400" y="1566720"/>
            <a:ext cx="8595360" cy="442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latin typeface="Arial"/>
                <a:ea typeface="Arial"/>
                <a:cs typeface="Arial"/>
                <a:sym typeface="Arial"/>
              </a:rPr>
              <a:t>                              Node-Red</a:t>
            </a: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Written by Paul Morrison in the 1970s as a way of describing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the behavior of black boxes connected to a network. It is written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in Javascript and was developed by IBM. It is included as an application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menu choice on RPi distributions from Rpi.org.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It allows you to connect nodes, debug them and modify their behavior programmatically It has become open source and has over 2700 standard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and user-contributed nodes.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There is a dashboard feature that allows interaction with the program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with a web interface that can be used on a computer, android, or smart phone.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strike="noStrike">
                <a:latin typeface="Arial"/>
                <a:ea typeface="Arial"/>
                <a:cs typeface="Arial"/>
                <a:sym typeface="Arial"/>
              </a:rPr>
              <a:t>      </a:t>
            </a: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3040" y="718200"/>
            <a:ext cx="7076880" cy="6528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720" y="70200"/>
            <a:ext cx="3691440" cy="36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0720" y="0"/>
            <a:ext cx="3592800" cy="359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520" y="3859560"/>
            <a:ext cx="3514320" cy="351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60720" y="3539880"/>
            <a:ext cx="3956400" cy="39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944</Words>
  <Application>Microsoft Office PowerPoint</Application>
  <PresentationFormat>Custom</PresentationFormat>
  <Paragraphs>102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Noto Sans Symbols</vt:lpstr>
      <vt:lpstr>Times New Roman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1</cp:revision>
  <dcterms:modified xsi:type="dcterms:W3CDTF">2019-11-13T21:12:34Z</dcterms:modified>
</cp:coreProperties>
</file>