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3"/>
  </p:notesMasterIdLst>
  <p:sldIdLst>
    <p:sldId id="320" r:id="rId2"/>
    <p:sldId id="274" r:id="rId3"/>
    <p:sldId id="328" r:id="rId4"/>
    <p:sldId id="284" r:id="rId5"/>
    <p:sldId id="281" r:id="rId6"/>
    <p:sldId id="282" r:id="rId7"/>
    <p:sldId id="260" r:id="rId8"/>
    <p:sldId id="285" r:id="rId9"/>
    <p:sldId id="261" r:id="rId10"/>
    <p:sldId id="286" r:id="rId11"/>
    <p:sldId id="287" r:id="rId12"/>
    <p:sldId id="288" r:id="rId13"/>
    <p:sldId id="289" r:id="rId14"/>
    <p:sldId id="290" r:id="rId15"/>
    <p:sldId id="258" r:id="rId16"/>
    <p:sldId id="267" r:id="rId17"/>
    <p:sldId id="268" r:id="rId18"/>
    <p:sldId id="298" r:id="rId19"/>
    <p:sldId id="299" r:id="rId20"/>
    <p:sldId id="269" r:id="rId21"/>
    <p:sldId id="302" r:id="rId22"/>
    <p:sldId id="270" r:id="rId23"/>
    <p:sldId id="271" r:id="rId24"/>
    <p:sldId id="272" r:id="rId25"/>
    <p:sldId id="330" r:id="rId26"/>
    <p:sldId id="304" r:id="rId27"/>
    <p:sldId id="305" r:id="rId28"/>
    <p:sldId id="306" r:id="rId29"/>
    <p:sldId id="307" r:id="rId30"/>
    <p:sldId id="308" r:id="rId31"/>
    <p:sldId id="309" r:id="rId32"/>
    <p:sldId id="329" r:id="rId33"/>
    <p:sldId id="310" r:id="rId34"/>
    <p:sldId id="311" r:id="rId35"/>
    <p:sldId id="312" r:id="rId36"/>
    <p:sldId id="313" r:id="rId37"/>
    <p:sldId id="314" r:id="rId38"/>
    <p:sldId id="315" r:id="rId39"/>
    <p:sldId id="316" r:id="rId40"/>
    <p:sldId id="317" r:id="rId41"/>
    <p:sldId id="318" r:id="rId42"/>
    <p:sldId id="319" r:id="rId43"/>
    <p:sldId id="331" r:id="rId44"/>
    <p:sldId id="263" r:id="rId45"/>
    <p:sldId id="277" r:id="rId46"/>
    <p:sldId id="264" r:id="rId47"/>
    <p:sldId id="322" r:id="rId48"/>
    <p:sldId id="323" r:id="rId49"/>
    <p:sldId id="321" r:id="rId50"/>
    <p:sldId id="324" r:id="rId51"/>
    <p:sldId id="332"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334" autoAdjust="0"/>
  </p:normalViewPr>
  <p:slideViewPr>
    <p:cSldViewPr>
      <p:cViewPr>
        <p:scale>
          <a:sx n="85" d="100"/>
          <a:sy n="85" d="100"/>
        </p:scale>
        <p:origin x="-2384" y="-3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interSettings" Target="printerSettings/printerSettings1.bin"/><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367E25-732F-43F4-8F92-6B1FF0CA1FAB}" type="datetimeFigureOut">
              <a:rPr lang="en-US" smtClean="0"/>
              <a:pPr/>
              <a:t>10/8/18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37C21B-53B9-4A47-80A2-BF5F2B1C9A73}" type="slidenum">
              <a:rPr lang="en-US" smtClean="0"/>
              <a:pPr/>
              <a:t>‹#›</a:t>
            </a:fld>
            <a:endParaRPr lang="en-US"/>
          </a:p>
        </p:txBody>
      </p:sp>
    </p:spTree>
    <p:extLst>
      <p:ext uri="{BB962C8B-B14F-4D97-AF65-F5344CB8AC3E}">
        <p14:creationId xmlns:p14="http://schemas.microsoft.com/office/powerpoint/2010/main" val="775775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37C21B-53B9-4A47-80A2-BF5F2B1C9A73}" type="slidenum">
              <a:rPr lang="en-US" smtClean="0"/>
              <a:pPr/>
              <a:t>6</a:t>
            </a:fld>
            <a:endParaRPr lang="en-US"/>
          </a:p>
        </p:txBody>
      </p:sp>
    </p:spTree>
    <p:extLst>
      <p:ext uri="{BB962C8B-B14F-4D97-AF65-F5344CB8AC3E}">
        <p14:creationId xmlns:p14="http://schemas.microsoft.com/office/powerpoint/2010/main" val="2157283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37C21B-53B9-4A47-80A2-BF5F2B1C9A73}" type="slidenum">
              <a:rPr lang="en-US" smtClean="0"/>
              <a:pPr/>
              <a:t>9</a:t>
            </a:fld>
            <a:endParaRPr lang="en-US"/>
          </a:p>
        </p:txBody>
      </p:sp>
    </p:spTree>
    <p:extLst>
      <p:ext uri="{BB962C8B-B14F-4D97-AF65-F5344CB8AC3E}">
        <p14:creationId xmlns:p14="http://schemas.microsoft.com/office/powerpoint/2010/main" val="1347618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37C21B-53B9-4A47-80A2-BF5F2B1C9A73}" type="slidenum">
              <a:rPr lang="en-US" smtClean="0"/>
              <a:pPr/>
              <a:t>10</a:t>
            </a:fld>
            <a:endParaRPr lang="en-US"/>
          </a:p>
        </p:txBody>
      </p:sp>
    </p:spTree>
    <p:extLst>
      <p:ext uri="{BB962C8B-B14F-4D97-AF65-F5344CB8AC3E}">
        <p14:creationId xmlns:p14="http://schemas.microsoft.com/office/powerpoint/2010/main" val="3757125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37C21B-53B9-4A47-80A2-BF5F2B1C9A73}" type="slidenum">
              <a:rPr lang="en-US" smtClean="0"/>
              <a:pPr/>
              <a:t>11</a:t>
            </a:fld>
            <a:endParaRPr lang="en-US"/>
          </a:p>
        </p:txBody>
      </p:sp>
    </p:spTree>
    <p:extLst>
      <p:ext uri="{BB962C8B-B14F-4D97-AF65-F5344CB8AC3E}">
        <p14:creationId xmlns:p14="http://schemas.microsoft.com/office/powerpoint/2010/main" val="2048398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37C21B-53B9-4A47-80A2-BF5F2B1C9A73}" type="slidenum">
              <a:rPr lang="en-US" smtClean="0"/>
              <a:pPr/>
              <a:t>12</a:t>
            </a:fld>
            <a:endParaRPr lang="en-US"/>
          </a:p>
        </p:txBody>
      </p:sp>
    </p:spTree>
    <p:extLst>
      <p:ext uri="{BB962C8B-B14F-4D97-AF65-F5344CB8AC3E}">
        <p14:creationId xmlns:p14="http://schemas.microsoft.com/office/powerpoint/2010/main" val="888411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37C21B-53B9-4A47-80A2-BF5F2B1C9A73}" type="slidenum">
              <a:rPr lang="en-US" smtClean="0"/>
              <a:pPr/>
              <a:t>13</a:t>
            </a:fld>
            <a:endParaRPr lang="en-US"/>
          </a:p>
        </p:txBody>
      </p:sp>
    </p:spTree>
    <p:extLst>
      <p:ext uri="{BB962C8B-B14F-4D97-AF65-F5344CB8AC3E}">
        <p14:creationId xmlns:p14="http://schemas.microsoft.com/office/powerpoint/2010/main" val="683423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37C21B-53B9-4A47-80A2-BF5F2B1C9A73}" type="slidenum">
              <a:rPr lang="en-US" smtClean="0"/>
              <a:pPr/>
              <a:t>14</a:t>
            </a:fld>
            <a:endParaRPr lang="en-US"/>
          </a:p>
        </p:txBody>
      </p:sp>
    </p:spTree>
    <p:extLst>
      <p:ext uri="{BB962C8B-B14F-4D97-AF65-F5344CB8AC3E}">
        <p14:creationId xmlns:p14="http://schemas.microsoft.com/office/powerpoint/2010/main" val="3385993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CMS no longer exists.  </a:t>
            </a:r>
            <a:r>
              <a:rPr lang="en-US" dirty="0" smtClean="0"/>
              <a:t>It </a:t>
            </a:r>
            <a:r>
              <a:rPr lang="en-US" dirty="0" smtClean="0"/>
              <a:t>has been replaced with Amazon Web Services server system (AWS).  The graphic</a:t>
            </a:r>
            <a:r>
              <a:rPr lang="en-US" baseline="0" dirty="0" smtClean="0"/>
              <a:t> still accurately portrays the “cloud”.</a:t>
            </a:r>
            <a:endParaRPr lang="en-US" dirty="0"/>
          </a:p>
        </p:txBody>
      </p:sp>
      <p:sp>
        <p:nvSpPr>
          <p:cNvPr id="4" name="Slide Number Placeholder 3"/>
          <p:cNvSpPr>
            <a:spLocks noGrp="1"/>
          </p:cNvSpPr>
          <p:nvPr>
            <p:ph type="sldNum" sz="quarter" idx="10"/>
          </p:nvPr>
        </p:nvSpPr>
        <p:spPr/>
        <p:txBody>
          <a:bodyPr/>
          <a:lstStyle/>
          <a:p>
            <a:fld id="{D937C21B-53B9-4A47-80A2-BF5F2B1C9A73}" type="slidenum">
              <a:rPr lang="en-US" smtClean="0"/>
              <a:pPr/>
              <a:t>15</a:t>
            </a:fld>
            <a:endParaRPr lang="en-US"/>
          </a:p>
        </p:txBody>
      </p:sp>
    </p:spTree>
    <p:extLst>
      <p:ext uri="{BB962C8B-B14F-4D97-AF65-F5344CB8AC3E}">
        <p14:creationId xmlns:p14="http://schemas.microsoft.com/office/powerpoint/2010/main" val="101656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Important to emphasize only properly</a:t>
            </a:r>
            <a:r>
              <a:rPr lang="en-US" baseline="0" dirty="0" smtClean="0"/>
              <a:t> licensed Amateur Radio licensees can use WL2K on amateur frequencies.</a:t>
            </a:r>
          </a:p>
          <a:p>
            <a:pPr marL="0" indent="0">
              <a:buFontTx/>
              <a:buNone/>
            </a:pPr>
            <a:endParaRPr lang="en-US" baseline="0" dirty="0" smtClean="0"/>
          </a:p>
          <a:p>
            <a:pPr marL="0" indent="0">
              <a:buFontTx/>
              <a:buNone/>
            </a:pPr>
            <a:r>
              <a:rPr lang="en-US" baseline="0" dirty="0" smtClean="0"/>
              <a:t>EXAMPLES</a:t>
            </a:r>
          </a:p>
          <a:p>
            <a:pPr marL="171450" indent="-171450">
              <a:buFontTx/>
              <a:buChar char="•"/>
            </a:pPr>
            <a:r>
              <a:rPr lang="en-US" dirty="0" smtClean="0"/>
              <a:t>Seagoing operators,</a:t>
            </a:r>
            <a:r>
              <a:rPr lang="en-US" baseline="0" dirty="0" smtClean="0"/>
              <a:t> often licensed with a ship’s, marine or general radiotelephone license, also require at least a General Class amateur radio license to use Winlink, as it operates on the amateur radio bands, NOT the marine bands.</a:t>
            </a:r>
          </a:p>
          <a:p>
            <a:pPr marL="171450" indent="-171450">
              <a:buFontTx/>
              <a:buChar char="•"/>
            </a:pPr>
            <a:endParaRPr lang="en-US" baseline="0" dirty="0" smtClean="0"/>
          </a:p>
          <a:p>
            <a:pPr marL="171450" indent="-171450">
              <a:buFontTx/>
              <a:buChar char="•"/>
            </a:pPr>
            <a:r>
              <a:rPr lang="en-US" baseline="0" dirty="0" smtClean="0"/>
              <a:t>National Traffic System </a:t>
            </a:r>
            <a:r>
              <a:rPr lang="mr-IN" baseline="0" dirty="0" smtClean="0"/>
              <a:t>–</a:t>
            </a:r>
            <a:r>
              <a:rPr lang="en-US" baseline="0" dirty="0" smtClean="0"/>
              <a:t> any HAM station may forward and insert properly formatted Radiogram message traffic to NTS regional liaisons.  There are a few tools to assist in composing Radiograms, the first is embedded within the software Winlink Express.  Another is the NTSD Parser, a more robust tool is a stand alone program by Joe Tracey, KB3LNM.</a:t>
            </a:r>
            <a:endParaRPr lang="en-US" dirty="0"/>
          </a:p>
        </p:txBody>
      </p:sp>
      <p:sp>
        <p:nvSpPr>
          <p:cNvPr id="4" name="Slide Number Placeholder 3"/>
          <p:cNvSpPr>
            <a:spLocks noGrp="1"/>
          </p:cNvSpPr>
          <p:nvPr>
            <p:ph type="sldNum" sz="quarter" idx="10"/>
          </p:nvPr>
        </p:nvSpPr>
        <p:spPr/>
        <p:txBody>
          <a:bodyPr/>
          <a:lstStyle/>
          <a:p>
            <a:fld id="{CBCB6CBD-0745-284C-A56B-FA68C9CC9945}" type="slidenum">
              <a:rPr lang="en-US" smtClean="0"/>
              <a:t>26</a:t>
            </a:fld>
            <a:endParaRPr lang="en-US"/>
          </a:p>
        </p:txBody>
      </p:sp>
    </p:spTree>
    <p:extLst>
      <p:ext uri="{BB962C8B-B14F-4D97-AF65-F5344CB8AC3E}">
        <p14:creationId xmlns:p14="http://schemas.microsoft.com/office/powerpoint/2010/main" val="18222979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Depending on the operator, frequencies outside the Amateur Radio Bands may be used.</a:t>
            </a:r>
            <a:endParaRPr lang="en-US" dirty="0"/>
          </a:p>
        </p:txBody>
      </p:sp>
      <p:sp>
        <p:nvSpPr>
          <p:cNvPr id="4" name="Slide Number Placeholder 3"/>
          <p:cNvSpPr>
            <a:spLocks noGrp="1"/>
          </p:cNvSpPr>
          <p:nvPr>
            <p:ph type="sldNum" sz="quarter" idx="10"/>
          </p:nvPr>
        </p:nvSpPr>
        <p:spPr/>
        <p:txBody>
          <a:bodyPr/>
          <a:lstStyle/>
          <a:p>
            <a:fld id="{CBCB6CBD-0745-284C-A56B-FA68C9CC9945}" type="slidenum">
              <a:rPr lang="en-US" smtClean="0"/>
              <a:t>27</a:t>
            </a:fld>
            <a:endParaRPr lang="en-US"/>
          </a:p>
        </p:txBody>
      </p:sp>
    </p:spTree>
    <p:extLst>
      <p:ext uri="{BB962C8B-B14F-4D97-AF65-F5344CB8AC3E}">
        <p14:creationId xmlns:p14="http://schemas.microsoft.com/office/powerpoint/2010/main" val="1822297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Red Cross</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Salvation Army</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Austrian</a:t>
            </a:r>
            <a:r>
              <a:rPr lang="en-US" baseline="0" dirty="0" smtClean="0"/>
              <a:t> Red Cross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UK Cadet program</a:t>
            </a:r>
            <a:endParaRPr lang="en-US" dirty="0" smtClean="0"/>
          </a:p>
        </p:txBody>
      </p:sp>
      <p:sp>
        <p:nvSpPr>
          <p:cNvPr id="4" name="Slide Number Placeholder 3"/>
          <p:cNvSpPr>
            <a:spLocks noGrp="1"/>
          </p:cNvSpPr>
          <p:nvPr>
            <p:ph type="sldNum" sz="quarter" idx="10"/>
          </p:nvPr>
        </p:nvSpPr>
        <p:spPr/>
        <p:txBody>
          <a:bodyPr/>
          <a:lstStyle/>
          <a:p>
            <a:fld id="{CBCB6CBD-0745-284C-A56B-FA68C9CC9945}" type="slidenum">
              <a:rPr lang="en-US" smtClean="0"/>
              <a:t>28</a:t>
            </a:fld>
            <a:endParaRPr lang="en-US"/>
          </a:p>
        </p:txBody>
      </p:sp>
    </p:spTree>
    <p:extLst>
      <p:ext uri="{BB962C8B-B14F-4D97-AF65-F5344CB8AC3E}">
        <p14:creationId xmlns:p14="http://schemas.microsoft.com/office/powerpoint/2010/main" val="1822297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ARES/RACES</a:t>
            </a:r>
          </a:p>
          <a:p>
            <a:endParaRPr lang="en-US" dirty="0" smtClean="0"/>
          </a:p>
          <a:p>
            <a:r>
              <a:rPr lang="en-US" dirty="0" smtClean="0"/>
              <a:t>I used WL2K following Carroll County Hospital’s July COMMEX to</a:t>
            </a:r>
            <a:r>
              <a:rPr lang="en-US" baseline="0" dirty="0" smtClean="0"/>
              <a:t> forward ICS-213 and -214 reports to Steve / N3SB using John Ohm’s / W8IS RMS Packet station.  Alternatively, I could have used WN3R Packet Station (Frederick) or arranged a Peer-to-Peer message traffic exchange with Steve.</a:t>
            </a:r>
            <a:endParaRPr lang="en-US" dirty="0"/>
          </a:p>
        </p:txBody>
      </p:sp>
      <p:sp>
        <p:nvSpPr>
          <p:cNvPr id="4" name="Slide Number Placeholder 3"/>
          <p:cNvSpPr>
            <a:spLocks noGrp="1"/>
          </p:cNvSpPr>
          <p:nvPr>
            <p:ph type="sldNum" sz="quarter" idx="10"/>
          </p:nvPr>
        </p:nvSpPr>
        <p:spPr/>
        <p:txBody>
          <a:bodyPr/>
          <a:lstStyle/>
          <a:p>
            <a:fld id="{CBCB6CBD-0745-284C-A56B-FA68C9CC9945}" type="slidenum">
              <a:rPr lang="en-US" smtClean="0"/>
              <a:t>29</a:t>
            </a:fld>
            <a:endParaRPr lang="en-US"/>
          </a:p>
        </p:txBody>
      </p:sp>
    </p:spTree>
    <p:extLst>
      <p:ext uri="{BB962C8B-B14F-4D97-AF65-F5344CB8AC3E}">
        <p14:creationId xmlns:p14="http://schemas.microsoft.com/office/powerpoint/2010/main" val="1822297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b="1" dirty="0"/>
          </a:p>
        </p:txBody>
      </p:sp>
      <p:sp>
        <p:nvSpPr>
          <p:cNvPr id="4" name="Slide Number Placeholder 3"/>
          <p:cNvSpPr>
            <a:spLocks noGrp="1"/>
          </p:cNvSpPr>
          <p:nvPr>
            <p:ph type="sldNum" sz="quarter" idx="10"/>
          </p:nvPr>
        </p:nvSpPr>
        <p:spPr/>
        <p:txBody>
          <a:bodyPr/>
          <a:lstStyle/>
          <a:p>
            <a:fld id="{CBCB6CBD-0745-284C-A56B-FA68C9CC9945}" type="slidenum">
              <a:rPr lang="en-US" smtClean="0"/>
              <a:t>30</a:t>
            </a:fld>
            <a:endParaRPr lang="en-US"/>
          </a:p>
        </p:txBody>
      </p:sp>
    </p:spTree>
    <p:extLst>
      <p:ext uri="{BB962C8B-B14F-4D97-AF65-F5344CB8AC3E}">
        <p14:creationId xmlns:p14="http://schemas.microsoft.com/office/powerpoint/2010/main" val="18222979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dirty="0" smtClean="0"/>
              <a:t>Add Winlink to your shack and Go Kit!  Learn how to and be ready to use it.</a:t>
            </a:r>
          </a:p>
          <a:p>
            <a:endParaRPr lang="en-US" sz="1800" b="0" dirty="0" smtClean="0"/>
          </a:p>
          <a:p>
            <a:r>
              <a:rPr lang="en-US" sz="1800" b="0" dirty="0" smtClean="0"/>
              <a:t>Technician</a:t>
            </a:r>
            <a:r>
              <a:rPr lang="en-US" sz="1800" b="0" baseline="0" dirty="0" smtClean="0"/>
              <a:t> Licensees can access via Telnet and VHF Packet. General Licensees and above can use all access modes.</a:t>
            </a:r>
            <a:endParaRPr lang="en-US" sz="1800" b="0" dirty="0"/>
          </a:p>
        </p:txBody>
      </p:sp>
      <p:sp>
        <p:nvSpPr>
          <p:cNvPr id="4" name="Slide Number Placeholder 3"/>
          <p:cNvSpPr>
            <a:spLocks noGrp="1"/>
          </p:cNvSpPr>
          <p:nvPr>
            <p:ph type="sldNum" sz="quarter" idx="10"/>
          </p:nvPr>
        </p:nvSpPr>
        <p:spPr/>
        <p:txBody>
          <a:bodyPr/>
          <a:lstStyle/>
          <a:p>
            <a:fld id="{CBCB6CBD-0745-284C-A56B-FA68C9CC9945}" type="slidenum">
              <a:rPr lang="en-US" smtClean="0"/>
              <a:t>31</a:t>
            </a:fld>
            <a:endParaRPr lang="en-US"/>
          </a:p>
        </p:txBody>
      </p:sp>
    </p:spTree>
    <p:extLst>
      <p:ext uri="{BB962C8B-B14F-4D97-AF65-F5344CB8AC3E}">
        <p14:creationId xmlns:p14="http://schemas.microsoft.com/office/powerpoint/2010/main" val="18222979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Don’t worry about copying the links.  The presentation will be available on the club’s website.</a:t>
            </a:r>
          </a:p>
          <a:p>
            <a:endParaRPr lang="en-US" dirty="0" smtClean="0"/>
          </a:p>
          <a:p>
            <a:r>
              <a:rPr lang="en-US" dirty="0" smtClean="0"/>
              <a:t>You cannot create an account online.  You</a:t>
            </a:r>
            <a:r>
              <a:rPr lang="en-US" baseline="0" dirty="0" smtClean="0"/>
              <a:t> are required to send a message (to anyone) via Winlink.  Send it to me, </a:t>
            </a:r>
            <a:r>
              <a:rPr lang="en-US" baseline="0" dirty="0" smtClean="0"/>
              <a:t>N3JET.</a:t>
            </a:r>
          </a:p>
        </p:txBody>
      </p:sp>
      <p:sp>
        <p:nvSpPr>
          <p:cNvPr id="4" name="Slide Number Placeholder 3"/>
          <p:cNvSpPr>
            <a:spLocks noGrp="1"/>
          </p:cNvSpPr>
          <p:nvPr>
            <p:ph type="sldNum" sz="quarter" idx="10"/>
          </p:nvPr>
        </p:nvSpPr>
        <p:spPr/>
        <p:txBody>
          <a:bodyPr/>
          <a:lstStyle/>
          <a:p>
            <a:fld id="{CBCB6CBD-0745-284C-A56B-FA68C9CC9945}" type="slidenum">
              <a:rPr lang="en-US" smtClean="0"/>
              <a:t>33</a:t>
            </a:fld>
            <a:endParaRPr lang="en-US"/>
          </a:p>
        </p:txBody>
      </p:sp>
    </p:spTree>
    <p:extLst>
      <p:ext uri="{BB962C8B-B14F-4D97-AF65-F5344CB8AC3E}">
        <p14:creationId xmlns:p14="http://schemas.microsoft.com/office/powerpoint/2010/main" val="1468501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Generally</a:t>
            </a:r>
            <a:r>
              <a:rPr lang="en-US" baseline="0" dirty="0" smtClean="0"/>
              <a:t> speaking, outbound messages only require standard email address formatting.  Messages addressed to Winlink stations require a little more information.</a:t>
            </a:r>
            <a:endParaRPr lang="en-US" dirty="0" smtClean="0"/>
          </a:p>
        </p:txBody>
      </p:sp>
      <p:sp>
        <p:nvSpPr>
          <p:cNvPr id="4" name="Slide Number Placeholder 3"/>
          <p:cNvSpPr>
            <a:spLocks noGrp="1"/>
          </p:cNvSpPr>
          <p:nvPr>
            <p:ph type="sldNum" sz="quarter" idx="10"/>
          </p:nvPr>
        </p:nvSpPr>
        <p:spPr/>
        <p:txBody>
          <a:bodyPr/>
          <a:lstStyle/>
          <a:p>
            <a:fld id="{CBCB6CBD-0745-284C-A56B-FA68C9CC9945}" type="slidenum">
              <a:rPr lang="en-US" smtClean="0"/>
              <a:t>34</a:t>
            </a:fld>
            <a:endParaRPr lang="en-US"/>
          </a:p>
        </p:txBody>
      </p:sp>
    </p:spTree>
    <p:extLst>
      <p:ext uri="{BB962C8B-B14F-4D97-AF65-F5344CB8AC3E}">
        <p14:creationId xmlns:p14="http://schemas.microsoft.com/office/powerpoint/2010/main" val="14685019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a:t>
            </a:r>
            <a:r>
              <a:rPr lang="en-US" baseline="0" dirty="0" smtClean="0"/>
              <a:t> course there are exceptions.</a:t>
            </a:r>
          </a:p>
          <a:p>
            <a:endParaRPr lang="en-US" baseline="0" dirty="0" smtClean="0"/>
          </a:p>
          <a:p>
            <a:r>
              <a:rPr lang="en-US" baseline="0" dirty="0" smtClean="0"/>
              <a:t>From within Winlink to another Winlink station </a:t>
            </a:r>
            <a:r>
              <a:rPr lang="mr-IN" baseline="0" dirty="0" smtClean="0"/>
              <a:t>–</a:t>
            </a:r>
            <a:r>
              <a:rPr lang="en-US" baseline="0" dirty="0" smtClean="0"/>
              <a:t> just place the amateur call in the TO: block</a:t>
            </a:r>
            <a:endParaRPr lang="en-US" dirty="0" smtClean="0"/>
          </a:p>
        </p:txBody>
      </p:sp>
      <p:sp>
        <p:nvSpPr>
          <p:cNvPr id="4" name="Slide Number Placeholder 3"/>
          <p:cNvSpPr>
            <a:spLocks noGrp="1"/>
          </p:cNvSpPr>
          <p:nvPr>
            <p:ph type="sldNum" sz="quarter" idx="10"/>
          </p:nvPr>
        </p:nvSpPr>
        <p:spPr/>
        <p:txBody>
          <a:bodyPr/>
          <a:lstStyle/>
          <a:p>
            <a:fld id="{CBCB6CBD-0745-284C-A56B-FA68C9CC9945}" type="slidenum">
              <a:rPr lang="en-US" smtClean="0"/>
              <a:t>35</a:t>
            </a:fld>
            <a:endParaRPr lang="en-US"/>
          </a:p>
        </p:txBody>
      </p:sp>
    </p:spTree>
    <p:extLst>
      <p:ext uri="{BB962C8B-B14F-4D97-AF65-F5344CB8AC3E}">
        <p14:creationId xmlns:p14="http://schemas.microsoft.com/office/powerpoint/2010/main" val="1468501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Unless</a:t>
            </a:r>
            <a:r>
              <a:rPr lang="en-US" baseline="0" dirty="0" smtClean="0"/>
              <a:t> the sending station email address has already been White Listed, the Subject line requires the //WL2K.</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The "//WL2K" key informs the mail processing system to bypass the anti-spam whitelist (accept list) and allow the message to be forwarded to the Winlink user should the recipient address be absent from the receiving account whitelist.</a:t>
            </a:r>
            <a:r>
              <a:rPr lang="en-US" dirty="0" smtClean="0"/>
              <a:t> This key may be changed from time-to-time.</a:t>
            </a:r>
          </a:p>
          <a:p>
            <a:endParaRPr lang="en-US" dirty="0" smtClean="0"/>
          </a:p>
        </p:txBody>
      </p:sp>
      <p:sp>
        <p:nvSpPr>
          <p:cNvPr id="4" name="Slide Number Placeholder 3"/>
          <p:cNvSpPr>
            <a:spLocks noGrp="1"/>
          </p:cNvSpPr>
          <p:nvPr>
            <p:ph type="sldNum" sz="quarter" idx="10"/>
          </p:nvPr>
        </p:nvSpPr>
        <p:spPr/>
        <p:txBody>
          <a:bodyPr/>
          <a:lstStyle/>
          <a:p>
            <a:fld id="{CBCB6CBD-0745-284C-A56B-FA68C9CC9945}" type="slidenum">
              <a:rPr lang="en-US" smtClean="0"/>
              <a:t>36</a:t>
            </a:fld>
            <a:endParaRPr lang="en-US"/>
          </a:p>
        </p:txBody>
      </p:sp>
    </p:spTree>
    <p:extLst>
      <p:ext uri="{BB962C8B-B14F-4D97-AF65-F5344CB8AC3E}">
        <p14:creationId xmlns:p14="http://schemas.microsoft.com/office/powerpoint/2010/main" val="1468501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Why is the spam filter so important?</a:t>
            </a:r>
            <a:r>
              <a:rPr lang="en-US" dirty="0" smtClean="0"/>
              <a:t/>
            </a:r>
            <a:br>
              <a:rPr lang="en-US" dirty="0" smtClean="0"/>
            </a:br>
            <a:endParaRPr lang="en-US" dirty="0" smtClean="0"/>
          </a:p>
          <a:p>
            <a:r>
              <a:rPr lang="en-US" dirty="0" smtClean="0"/>
              <a:t>SPAM control on the WL2K system is essential because licensed radio operators are bound by laws and regulations that prohibit commercial or indecent content contained in most unexpected messages. More importantly, slow radio circuits could be easily clogged with SPAM messages when important, urgent or emergency messages must get through.</a:t>
            </a:r>
          </a:p>
          <a:p>
            <a:endParaRPr lang="en-US" dirty="0" smtClean="0"/>
          </a:p>
          <a:p>
            <a:r>
              <a:rPr lang="en-US" b="0" dirty="0" smtClean="0"/>
              <a:t>Each account has a </a:t>
            </a:r>
            <a:r>
              <a:rPr lang="en-US" b="0" dirty="0" err="1" smtClean="0"/>
              <a:t>WHITEList</a:t>
            </a:r>
            <a:r>
              <a:rPr lang="en-US" b="0" baseline="0" dirty="0" smtClean="0"/>
              <a:t> and </a:t>
            </a:r>
            <a:r>
              <a:rPr lang="en-US" b="0" baseline="0" dirty="0" err="1" smtClean="0"/>
              <a:t>BLACKList</a:t>
            </a:r>
            <a:endParaRPr lang="en-US" b="0" baseline="0" dirty="0" smtClean="0"/>
          </a:p>
          <a:p>
            <a:endParaRPr lang="en-US" b="0" baseline="0" dirty="0" smtClean="0"/>
          </a:p>
          <a:p>
            <a:r>
              <a:rPr lang="en-US" b="0" baseline="0" dirty="0" err="1" smtClean="0"/>
              <a:t>WHITEList</a:t>
            </a:r>
            <a:r>
              <a:rPr lang="en-US" b="0" baseline="0" dirty="0" smtClean="0"/>
              <a:t> contains a list of email addresses or domains that will be accepted.  Addresses are automatically WHITELISTED when used in outgoing email.</a:t>
            </a:r>
          </a:p>
          <a:p>
            <a:endParaRPr lang="en-US" b="0" baseline="0" dirty="0" smtClean="0"/>
          </a:p>
          <a:p>
            <a:r>
              <a:rPr lang="en-US" b="0" baseline="0" dirty="0" err="1" smtClean="0"/>
              <a:t>BLACKList</a:t>
            </a:r>
            <a:r>
              <a:rPr lang="en-US" b="0" baseline="0" dirty="0" smtClean="0"/>
              <a:t> contains addresses or domains that will be rejected.</a:t>
            </a:r>
            <a:endParaRPr lang="en-US" b="0" dirty="0" smtClean="0"/>
          </a:p>
        </p:txBody>
      </p:sp>
      <p:sp>
        <p:nvSpPr>
          <p:cNvPr id="4" name="Slide Number Placeholder 3"/>
          <p:cNvSpPr>
            <a:spLocks noGrp="1"/>
          </p:cNvSpPr>
          <p:nvPr>
            <p:ph type="sldNum" sz="quarter" idx="10"/>
          </p:nvPr>
        </p:nvSpPr>
        <p:spPr/>
        <p:txBody>
          <a:bodyPr/>
          <a:lstStyle/>
          <a:p>
            <a:fld id="{CBCB6CBD-0745-284C-A56B-FA68C9CC9945}" type="slidenum">
              <a:rPr lang="en-US" smtClean="0"/>
              <a:t>37</a:t>
            </a:fld>
            <a:endParaRPr lang="en-US"/>
          </a:p>
        </p:txBody>
      </p:sp>
    </p:spTree>
    <p:extLst>
      <p:ext uri="{BB962C8B-B14F-4D97-AF65-F5344CB8AC3E}">
        <p14:creationId xmlns:p14="http://schemas.microsoft.com/office/powerpoint/2010/main" val="14685019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120,000 bytes compressed, but </a:t>
            </a:r>
            <a:r>
              <a:rPr lang="mr-IN" dirty="0" smtClean="0">
                <a:solidFill>
                  <a:schemeClr val="tx1"/>
                </a:solidFill>
              </a:rPr>
              <a:t>…</a:t>
            </a:r>
            <a:endParaRPr lang="en-US" dirty="0" smtClean="0"/>
          </a:p>
          <a:p>
            <a:endParaRPr lang="en-US" dirty="0" smtClean="0"/>
          </a:p>
          <a:p>
            <a:r>
              <a:rPr lang="en-US" dirty="0" smtClean="0"/>
              <a:t>What type of file attachments?</a:t>
            </a:r>
          </a:p>
          <a:p>
            <a:r>
              <a:rPr lang="en-US" dirty="0" smtClean="0"/>
              <a:t>- Many types are permitted but some types comes with significant overhead.  Overhead can be minimized by using .txt, .rtf, or .</a:t>
            </a:r>
            <a:r>
              <a:rPr lang="en-US" dirty="0" err="1" smtClean="0"/>
              <a:t>csv</a:t>
            </a:r>
            <a:r>
              <a:rPr lang="en-US" baseline="0" dirty="0" smtClean="0"/>
              <a:t> </a:t>
            </a:r>
            <a:r>
              <a:rPr lang="en-US" dirty="0" smtClean="0"/>
              <a:t>attachments as appropriate.  Image files should be as small as practical.</a:t>
            </a:r>
          </a:p>
          <a:p>
            <a:endParaRPr lang="en-US" dirty="0" smtClean="0"/>
          </a:p>
          <a:p>
            <a:r>
              <a:rPr lang="en-US" dirty="0" smtClean="0"/>
              <a:t>If you’re thinking of sending large attachments with Winlink, consider this: If a 4KB Winlink message takes approximately 2 minutes to send over 1200 baud packet, a 120</a:t>
            </a:r>
            <a:r>
              <a:rPr lang="en-US" baseline="0" dirty="0" smtClean="0"/>
              <a:t> KB </a:t>
            </a:r>
            <a:r>
              <a:rPr lang="en-US" dirty="0" smtClean="0"/>
              <a:t>message, the largest possible Winlink message size, would take about an hour!</a:t>
            </a:r>
          </a:p>
          <a:p>
            <a:endParaRPr lang="en-US" dirty="0" smtClean="0"/>
          </a:p>
          <a:p>
            <a:r>
              <a:rPr lang="en-US" dirty="0" smtClean="0"/>
              <a:t>ARES typically recommends no more than 5KB Winlink messages.  </a:t>
            </a:r>
          </a:p>
        </p:txBody>
      </p:sp>
      <p:sp>
        <p:nvSpPr>
          <p:cNvPr id="4" name="Slide Number Placeholder 3"/>
          <p:cNvSpPr>
            <a:spLocks noGrp="1"/>
          </p:cNvSpPr>
          <p:nvPr>
            <p:ph type="sldNum" sz="quarter" idx="10"/>
          </p:nvPr>
        </p:nvSpPr>
        <p:spPr/>
        <p:txBody>
          <a:bodyPr/>
          <a:lstStyle/>
          <a:p>
            <a:fld id="{CBCB6CBD-0745-284C-A56B-FA68C9CC9945}" type="slidenum">
              <a:rPr lang="en-US" smtClean="0"/>
              <a:t>38</a:t>
            </a:fld>
            <a:endParaRPr lang="en-US"/>
          </a:p>
        </p:txBody>
      </p:sp>
    </p:spTree>
    <p:extLst>
      <p:ext uri="{BB962C8B-B14F-4D97-AF65-F5344CB8AC3E}">
        <p14:creationId xmlns:p14="http://schemas.microsoft.com/office/powerpoint/2010/main" val="14685019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Just</a:t>
            </a:r>
            <a:r>
              <a:rPr lang="en-US" baseline="0" dirty="0" smtClean="0"/>
              <a:t> like any other email system.  File Size limitations still apply.</a:t>
            </a:r>
            <a:endParaRPr lang="en-US" dirty="0" smtClean="0"/>
          </a:p>
        </p:txBody>
      </p:sp>
      <p:sp>
        <p:nvSpPr>
          <p:cNvPr id="4" name="Slide Number Placeholder 3"/>
          <p:cNvSpPr>
            <a:spLocks noGrp="1"/>
          </p:cNvSpPr>
          <p:nvPr>
            <p:ph type="sldNum" sz="quarter" idx="10"/>
          </p:nvPr>
        </p:nvSpPr>
        <p:spPr/>
        <p:txBody>
          <a:bodyPr/>
          <a:lstStyle/>
          <a:p>
            <a:fld id="{CBCB6CBD-0745-284C-A56B-FA68C9CC9945}" type="slidenum">
              <a:rPr lang="en-US" smtClean="0"/>
              <a:t>39</a:t>
            </a:fld>
            <a:endParaRPr lang="en-US"/>
          </a:p>
        </p:txBody>
      </p:sp>
    </p:spTree>
    <p:extLst>
      <p:ext uri="{BB962C8B-B14F-4D97-AF65-F5344CB8AC3E}">
        <p14:creationId xmlns:p14="http://schemas.microsoft.com/office/powerpoint/2010/main" val="14685019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Winlink.org website provides an excellent comparison</a:t>
            </a:r>
            <a:r>
              <a:rPr lang="en-US" baseline="0" dirty="0" smtClean="0"/>
              <a:t> tool to help you decide which program(s) are best for your situation.  Various programs provide one or more methods to access WL2K assets, all based on your current operating capabilities.</a:t>
            </a:r>
            <a:endParaRPr lang="en-US" dirty="0"/>
          </a:p>
        </p:txBody>
      </p:sp>
      <p:sp>
        <p:nvSpPr>
          <p:cNvPr id="4" name="Slide Number Placeholder 3"/>
          <p:cNvSpPr>
            <a:spLocks noGrp="1"/>
          </p:cNvSpPr>
          <p:nvPr>
            <p:ph type="sldNum" sz="quarter" idx="10"/>
          </p:nvPr>
        </p:nvSpPr>
        <p:spPr/>
        <p:txBody>
          <a:bodyPr/>
          <a:lstStyle/>
          <a:p>
            <a:fld id="{CBCB6CBD-0745-284C-A56B-FA68C9CC9945}" type="slidenum">
              <a:rPr lang="en-US" smtClean="0"/>
              <a:t>40</a:t>
            </a:fld>
            <a:endParaRPr lang="en-US"/>
          </a:p>
        </p:txBody>
      </p:sp>
    </p:spTree>
    <p:extLst>
      <p:ext uri="{BB962C8B-B14F-4D97-AF65-F5344CB8AC3E}">
        <p14:creationId xmlns:p14="http://schemas.microsoft.com/office/powerpoint/2010/main" val="14685019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regularly</a:t>
            </a:r>
            <a:r>
              <a:rPr lang="en-US" baseline="0" dirty="0" smtClean="0"/>
              <a:t> use </a:t>
            </a:r>
            <a:r>
              <a:rPr lang="en-US" dirty="0" smtClean="0"/>
              <a:t>TELNET,</a:t>
            </a:r>
            <a:r>
              <a:rPr lang="en-US" baseline="0" dirty="0" smtClean="0"/>
              <a:t> Packet, PACTOR III and Winlink Webmail.  WINMOR is another popular way to access Winlink.  Options provide situational flexibility.</a:t>
            </a:r>
          </a:p>
          <a:p>
            <a:endParaRPr lang="en-US" baseline="0" dirty="0" smtClean="0"/>
          </a:p>
          <a:p>
            <a:r>
              <a:rPr lang="en-US" baseline="0" dirty="0" smtClean="0"/>
              <a:t>Generally I reserve TELNET ops for updating Winlink Express help files, frequency databases and propagation predictions.  Packet and PACTOR are used when handling message traffic (Radiograms).</a:t>
            </a:r>
          </a:p>
          <a:p>
            <a:endParaRPr lang="en-US" baseline="0" dirty="0" smtClean="0"/>
          </a:p>
          <a:p>
            <a:r>
              <a:rPr lang="en-US" baseline="0" dirty="0" smtClean="0"/>
              <a:t>I use </a:t>
            </a:r>
            <a:r>
              <a:rPr lang="en-US" baseline="0" dirty="0" err="1" smtClean="0"/>
              <a:t>Winlink’s</a:t>
            </a:r>
            <a:r>
              <a:rPr lang="en-US" baseline="0" dirty="0" smtClean="0"/>
              <a:t> Webmail facility </a:t>
            </a:r>
            <a:r>
              <a:rPr lang="en-US" baseline="0" dirty="0" smtClean="0"/>
              <a:t>to check for messages waiting for download.  It’s </a:t>
            </a:r>
            <a:r>
              <a:rPr lang="en-US" baseline="0" dirty="0" smtClean="0"/>
              <a:t>useful when traveling or deciding if I have to return to the shack for priority traffic.  If messages require priority handling or of a personal nature I will respond immediately as required, via </a:t>
            </a:r>
            <a:r>
              <a:rPr lang="en-US" baseline="0" dirty="0" smtClean="0"/>
              <a:t>webmail.</a:t>
            </a:r>
            <a:endParaRPr lang="en-US" dirty="0"/>
          </a:p>
        </p:txBody>
      </p:sp>
      <p:sp>
        <p:nvSpPr>
          <p:cNvPr id="4" name="Slide Number Placeholder 3"/>
          <p:cNvSpPr>
            <a:spLocks noGrp="1"/>
          </p:cNvSpPr>
          <p:nvPr>
            <p:ph type="sldNum" sz="quarter" idx="10"/>
          </p:nvPr>
        </p:nvSpPr>
        <p:spPr/>
        <p:txBody>
          <a:bodyPr/>
          <a:lstStyle/>
          <a:p>
            <a:fld id="{CBCB6CBD-0745-284C-A56B-FA68C9CC9945}" type="slidenum">
              <a:rPr lang="en-US" smtClean="0"/>
              <a:t>41</a:t>
            </a:fld>
            <a:endParaRPr lang="en-US"/>
          </a:p>
        </p:txBody>
      </p:sp>
    </p:spTree>
    <p:extLst>
      <p:ext uri="{BB962C8B-B14F-4D97-AF65-F5344CB8AC3E}">
        <p14:creationId xmlns:p14="http://schemas.microsoft.com/office/powerpoint/2010/main" val="5157210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FAQ about Winlink 2000 / Winlink.org </a:t>
            </a:r>
            <a:r>
              <a:rPr lang="mr-IN" dirty="0" smtClean="0"/>
              <a:t>–</a:t>
            </a:r>
            <a:r>
              <a:rPr lang="en-US" dirty="0" smtClean="0"/>
              <a:t> Q&amp;A Question 170</a:t>
            </a:r>
          </a:p>
          <a:p>
            <a:endParaRPr lang="en-US" dirty="0" smtClean="0"/>
          </a:p>
          <a:p>
            <a:r>
              <a:rPr lang="en-US" dirty="0" smtClean="0"/>
              <a:t>PACTOR 4 transmissions </a:t>
            </a:r>
            <a:r>
              <a:rPr lang="mr-IN" dirty="0" smtClean="0"/>
              <a:t>…</a:t>
            </a:r>
            <a:r>
              <a:rPr lang="en-US" dirty="0" smtClean="0"/>
              <a:t> FCC waiver required </a:t>
            </a:r>
            <a:r>
              <a:rPr lang="mr-IN" dirty="0" smtClean="0"/>
              <a:t>–</a:t>
            </a:r>
            <a:r>
              <a:rPr lang="en-US" dirty="0" smtClean="0"/>
              <a:t> Hurricane relief efforts in 2017</a:t>
            </a:r>
            <a:r>
              <a:rPr lang="en-US" baseline="0" dirty="0" smtClean="0"/>
              <a:t> &amp; 2018</a:t>
            </a:r>
            <a:endParaRPr lang="en-US" dirty="0" smtClean="0"/>
          </a:p>
          <a:p>
            <a:endParaRPr lang="en-US" dirty="0" smtClean="0"/>
          </a:p>
          <a:p>
            <a:r>
              <a:rPr lang="en-US" dirty="0" smtClean="0"/>
              <a:t>are not generally</a:t>
            </a:r>
            <a:r>
              <a:rPr lang="en-US" baseline="0" dirty="0" smtClean="0"/>
              <a:t> </a:t>
            </a:r>
            <a:r>
              <a:rPr lang="en-US" dirty="0" smtClean="0"/>
              <a:t>legal for US amateurs due to bandwidth and symbol rate attributes.  In October 2017, FCC granted an ARRL request to waive Amateur Radio rules to permit data transmissions at a higher symbol rate limited to Amateur Radio operators in direct hurricane relief</a:t>
            </a:r>
            <a:r>
              <a:rPr lang="en-US" baseline="0" dirty="0" smtClean="0"/>
              <a:t> involving Puerto Rico and US Virgin Islands</a:t>
            </a:r>
            <a:r>
              <a:rPr lang="en-US" baseline="30000" dirty="0" smtClean="0"/>
              <a:t>2</a:t>
            </a:r>
            <a:r>
              <a:rPr lang="en-US" baseline="0" dirty="0" smtClean="0"/>
              <a:t> and again in August 2018 for Hawaii’s Hurricane Lane Relief Efforts</a:t>
            </a:r>
            <a:r>
              <a:rPr lang="en-US" baseline="30000" dirty="0" smtClean="0"/>
              <a:t>3</a:t>
            </a:r>
            <a:r>
              <a:rPr lang="en-US" baseline="0" dirty="0" smtClean="0"/>
              <a:t>.</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BCB6CBD-0745-284C-A56B-FA68C9CC9945}" type="slidenum">
              <a:rPr lang="en-US" smtClean="0"/>
              <a:t>42</a:t>
            </a:fld>
            <a:endParaRPr lang="en-US"/>
          </a:p>
        </p:txBody>
      </p:sp>
    </p:spTree>
    <p:extLst>
      <p:ext uri="{BB962C8B-B14F-4D97-AF65-F5344CB8AC3E}">
        <p14:creationId xmlns:p14="http://schemas.microsoft.com/office/powerpoint/2010/main" val="26325750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Clients may also access via other modes.</a:t>
            </a:r>
            <a:endParaRPr lang="en-US" dirty="0"/>
          </a:p>
        </p:txBody>
      </p:sp>
      <p:sp>
        <p:nvSpPr>
          <p:cNvPr id="4" name="Slide Number Placeholder 3"/>
          <p:cNvSpPr>
            <a:spLocks noGrp="1"/>
          </p:cNvSpPr>
          <p:nvPr>
            <p:ph type="sldNum" sz="quarter" idx="10"/>
          </p:nvPr>
        </p:nvSpPr>
        <p:spPr/>
        <p:txBody>
          <a:bodyPr/>
          <a:lstStyle/>
          <a:p>
            <a:fld id="{D937C21B-53B9-4A47-80A2-BF5F2B1C9A73}" type="slidenum">
              <a:rPr lang="en-US" smtClean="0"/>
              <a:pPr/>
              <a:t>44</a:t>
            </a:fld>
            <a:endParaRPr lang="en-US"/>
          </a:p>
        </p:txBody>
      </p:sp>
    </p:spTree>
    <p:extLst>
      <p:ext uri="{BB962C8B-B14F-4D97-AF65-F5344CB8AC3E}">
        <p14:creationId xmlns:p14="http://schemas.microsoft.com/office/powerpoint/2010/main" val="8383757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37C21B-53B9-4A47-80A2-BF5F2B1C9A73}" type="slidenum">
              <a:rPr lang="en-US" smtClean="0"/>
              <a:pPr/>
              <a:t>45</a:t>
            </a:fld>
            <a:endParaRPr lang="en-US"/>
          </a:p>
        </p:txBody>
      </p:sp>
    </p:spTree>
    <p:extLst>
      <p:ext uri="{BB962C8B-B14F-4D97-AF65-F5344CB8AC3E}">
        <p14:creationId xmlns:p14="http://schemas.microsoft.com/office/powerpoint/2010/main" val="23708236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37C21B-53B9-4A47-80A2-BF5F2B1C9A73}" type="slidenum">
              <a:rPr lang="en-US" smtClean="0"/>
              <a:pPr/>
              <a:t>46</a:t>
            </a:fld>
            <a:endParaRPr lang="en-US"/>
          </a:p>
        </p:txBody>
      </p:sp>
    </p:spTree>
    <p:extLst>
      <p:ext uri="{BB962C8B-B14F-4D97-AF65-F5344CB8AC3E}">
        <p14:creationId xmlns:p14="http://schemas.microsoft.com/office/powerpoint/2010/main" val="23712584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CB6CBD-0745-284C-A56B-FA68C9CC9945}" type="slidenum">
              <a:rPr lang="en-US" smtClean="0"/>
              <a:t>47</a:t>
            </a:fld>
            <a:endParaRPr lang="en-US"/>
          </a:p>
        </p:txBody>
      </p:sp>
    </p:spTree>
    <p:extLst>
      <p:ext uri="{BB962C8B-B14F-4D97-AF65-F5344CB8AC3E}">
        <p14:creationId xmlns:p14="http://schemas.microsoft.com/office/powerpoint/2010/main" val="16610878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CB6CBD-0745-284C-A56B-FA68C9CC9945}" type="slidenum">
              <a:rPr lang="en-US" smtClean="0"/>
              <a:t>48</a:t>
            </a:fld>
            <a:endParaRPr lang="en-US"/>
          </a:p>
        </p:txBody>
      </p:sp>
    </p:spTree>
    <p:extLst>
      <p:ext uri="{BB962C8B-B14F-4D97-AF65-F5344CB8AC3E}">
        <p14:creationId xmlns:p14="http://schemas.microsoft.com/office/powerpoint/2010/main" val="16610878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CB6CBD-0745-284C-A56B-FA68C9CC9945}" type="slidenum">
              <a:rPr lang="en-US" smtClean="0"/>
              <a:t>49</a:t>
            </a:fld>
            <a:endParaRPr lang="en-US"/>
          </a:p>
        </p:txBody>
      </p:sp>
    </p:spTree>
    <p:extLst>
      <p:ext uri="{BB962C8B-B14F-4D97-AF65-F5344CB8AC3E}">
        <p14:creationId xmlns:p14="http://schemas.microsoft.com/office/powerpoint/2010/main" val="16610878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CB6CBD-0745-284C-A56B-FA68C9CC9945}" type="slidenum">
              <a:rPr lang="en-US" smtClean="0"/>
              <a:t>50</a:t>
            </a:fld>
            <a:endParaRPr lang="en-US"/>
          </a:p>
        </p:txBody>
      </p:sp>
    </p:spTree>
    <p:extLst>
      <p:ext uri="{BB962C8B-B14F-4D97-AF65-F5344CB8AC3E}">
        <p14:creationId xmlns:p14="http://schemas.microsoft.com/office/powerpoint/2010/main" val="16610878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37C21B-53B9-4A47-80A2-BF5F2B1C9A73}" type="slidenum">
              <a:rPr lang="en-US" smtClean="0"/>
              <a:pPr/>
              <a:t>51</a:t>
            </a:fld>
            <a:endParaRPr lang="en-US"/>
          </a:p>
        </p:txBody>
      </p:sp>
    </p:spTree>
    <p:extLst>
      <p:ext uri="{BB962C8B-B14F-4D97-AF65-F5344CB8AC3E}">
        <p14:creationId xmlns:p14="http://schemas.microsoft.com/office/powerpoint/2010/main" val="1227415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8DE0E500-B57A-45E0-84D0-945D8EE98340}" type="datetime1">
              <a:rPr lang="en-US" smtClean="0"/>
              <a:pPr/>
              <a:t>10/8/18</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E6E5FBD-3E76-4ED6-8115-BF0DB60902A2}"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C34ECC4-7192-41EF-9D43-7F435F966376}" type="datetime1">
              <a:rPr lang="en-US" smtClean="0"/>
              <a:pPr/>
              <a:t>10/8/18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CE6E5FBD-3E76-4ED6-8115-BF0DB60902A2}"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69E8A45A-BD24-4306-BDF5-FEA670FD4627}" type="datetime1">
              <a:rPr lang="en-US" smtClean="0"/>
              <a:pPr/>
              <a:t>10/8/18</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E6E5FBD-3E76-4ED6-8115-BF0DB60902A2}"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3EBD9D72-D740-435C-BDA6-611D3D2FAEDC}" type="datetime1">
              <a:rPr lang="en-US" smtClean="0"/>
              <a:pPr/>
              <a:t>10/8/18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6E5FBD-3E76-4ED6-8115-BF0DB60902A2}"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D6C0B5AE-C5BB-4761-95AC-897F07C27CD9}" type="datetime1">
              <a:rPr lang="en-US" smtClean="0"/>
              <a:pPr/>
              <a:t>10/8/18</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CE6E5FBD-3E76-4ED6-8115-BF0DB60902A2}"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FE89E05-D6AE-4BBD-AB3E-0D2A34990979}" type="datetime1">
              <a:rPr lang="en-US" smtClean="0"/>
              <a:pPr/>
              <a:t>10/8/18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CE6E5FBD-3E76-4ED6-8115-BF0DB60902A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675A4500-C29E-4536-8FE3-7432EF885121}" type="datetime1">
              <a:rPr lang="en-US" smtClean="0"/>
              <a:pPr/>
              <a:t>10/8/18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CE6E5FBD-3E76-4ED6-8115-BF0DB60902A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CE6E5FBD-3E76-4ED6-8115-BF0DB60902A2}"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E230E378-5452-458E-9B52-20B50DCEEF91}" type="datetime1">
              <a:rPr lang="en-US" smtClean="0"/>
              <a:pPr/>
              <a:t>10/8/18</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CE6E5FBD-3E76-4ED6-8115-BF0DB60902A2}"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E85A7914-F82D-4C70-8987-CF00D85DBD4B}" type="datetime1">
              <a:rPr lang="en-US" smtClean="0"/>
              <a:pPr/>
              <a:t>10/8/18</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D7CFBA2-382A-43A4-9A9A-66EF679B05B3}" type="datetime1">
              <a:rPr lang="en-US" smtClean="0"/>
              <a:pPr/>
              <a:t>10/8/18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6E5FBD-3E76-4ED6-8115-BF0DB60902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CE6E5FBD-3E76-4ED6-8115-BF0DB60902A2}"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A7167EC-5F63-47FB-A939-DAD508568A29}" type="datetime1">
              <a:rPr lang="en-US" smtClean="0"/>
              <a:pPr/>
              <a:t>10/8/18</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7D1ED92C-8AEC-4AA0-B399-EC35C09D63B5}" type="datetime1">
              <a:rPr lang="en-US" smtClean="0"/>
              <a:pPr/>
              <a:t>10/8/18</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E6E5FBD-3E76-4ED6-8115-BF0DB60902A2}"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www.winlink.org/user" TargetMode="External"/><Relationship Id="rId4" Type="http://schemas.openxmlformats.org/officeDocument/2006/relationships/hyperlink" Target="http://www.winlink.org/RMSExpress" TargetMode="External"/><Relationship Id="rId5" Type="http://schemas.openxmlformats.org/officeDocument/2006/relationships/hyperlink" Target="http://www.winlink.org/content/k4ref_how_to_video_series_winlink_rms_express" TargetMode="External"/><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1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E6E5FBD-3E76-4ED6-8115-BF0DB60902A2}" type="slidenum">
              <a:rPr lang="en-US" smtClean="0"/>
              <a:pPr/>
              <a:t>1</a:t>
            </a:fld>
            <a:endParaRPr lang="en-US"/>
          </a:p>
        </p:txBody>
      </p:sp>
      <p:pic>
        <p:nvPicPr>
          <p:cNvPr id="5" name="Picture 4" descr="Screen Shot 5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812" y="838200"/>
            <a:ext cx="7521172" cy="3369634"/>
          </a:xfrm>
          <a:prstGeom prst="rect">
            <a:avLst/>
          </a:prstGeom>
        </p:spPr>
      </p:pic>
      <p:sp>
        <p:nvSpPr>
          <p:cNvPr id="6" name="TextBox 5"/>
          <p:cNvSpPr txBox="1"/>
          <p:nvPr/>
        </p:nvSpPr>
        <p:spPr>
          <a:xfrm>
            <a:off x="813812" y="4760893"/>
            <a:ext cx="7521171" cy="954107"/>
          </a:xfrm>
          <a:prstGeom prst="rect">
            <a:avLst/>
          </a:prstGeom>
          <a:noFill/>
        </p:spPr>
        <p:txBody>
          <a:bodyPr wrap="square" rtlCol="0">
            <a:spAutoFit/>
          </a:bodyPr>
          <a:lstStyle/>
          <a:p>
            <a:pPr algn="ctr"/>
            <a:r>
              <a:rPr lang="en-US" sz="2800" dirty="0" smtClean="0"/>
              <a:t>Tony / KF3AK</a:t>
            </a:r>
          </a:p>
          <a:p>
            <a:pPr algn="ctr"/>
            <a:r>
              <a:rPr lang="en-US" sz="2800" dirty="0"/>
              <a:t>Jeff / </a:t>
            </a:r>
            <a:r>
              <a:rPr lang="en-US" sz="2800" dirty="0" smtClean="0"/>
              <a:t>N3JET</a:t>
            </a:r>
            <a:endParaRPr lang="en-US" sz="2800" dirty="0"/>
          </a:p>
        </p:txBody>
      </p:sp>
    </p:spTree>
    <p:extLst>
      <p:ext uri="{BB962C8B-B14F-4D97-AF65-F5344CB8AC3E}">
        <p14:creationId xmlns:p14="http://schemas.microsoft.com/office/powerpoint/2010/main" val="248531933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4" name="Slide Number Placeholder 3"/>
          <p:cNvSpPr>
            <a:spLocks noGrp="1"/>
          </p:cNvSpPr>
          <p:nvPr>
            <p:ph type="sldNum" sz="quarter" idx="12"/>
          </p:nvPr>
        </p:nvSpPr>
        <p:spPr/>
        <p:txBody>
          <a:bodyPr/>
          <a:lstStyle/>
          <a:p>
            <a:fld id="{CE6E5FBD-3E76-4ED6-8115-BF0DB60902A2}" type="slidenum">
              <a:rPr lang="en-US" smtClean="0"/>
              <a:pPr/>
              <a:t>2</a:t>
            </a:fld>
            <a:endParaRPr lang="en-US"/>
          </a:p>
        </p:txBody>
      </p:sp>
      <p:sp>
        <p:nvSpPr>
          <p:cNvPr id="3" name="Content Placeholder 2"/>
          <p:cNvSpPr>
            <a:spLocks noGrp="1"/>
          </p:cNvSpPr>
          <p:nvPr>
            <p:ph sz="quarter" idx="1"/>
          </p:nvPr>
        </p:nvSpPr>
        <p:spPr>
          <a:xfrm>
            <a:off x="301752" y="1679448"/>
            <a:ext cx="8503920" cy="3730752"/>
          </a:xfrm>
        </p:spPr>
        <p:txBody>
          <a:bodyPr>
            <a:normAutofit/>
          </a:bodyPr>
          <a:lstStyle/>
          <a:p>
            <a:pPr>
              <a:lnSpc>
                <a:spcPct val="150000"/>
              </a:lnSpc>
              <a:buFont typeface="Courier New"/>
              <a:buChar char="o"/>
            </a:pPr>
            <a:r>
              <a:rPr lang="en-US" sz="3200" dirty="0"/>
              <a:t>What is </a:t>
            </a:r>
            <a:r>
              <a:rPr lang="en-US" sz="3200" dirty="0" smtClean="0"/>
              <a:t>Winlink?</a:t>
            </a:r>
            <a:endParaRPr lang="en-US" sz="2000" i="1" dirty="0" smtClean="0">
              <a:solidFill>
                <a:srgbClr val="FF0000"/>
              </a:solidFill>
            </a:endParaRPr>
          </a:p>
          <a:p>
            <a:pPr>
              <a:lnSpc>
                <a:spcPct val="150000"/>
              </a:lnSpc>
              <a:buFont typeface="Courier New"/>
              <a:buChar char="o"/>
            </a:pPr>
            <a:r>
              <a:rPr lang="en-US" sz="3200" dirty="0" smtClean="0"/>
              <a:t>Who uses it?</a:t>
            </a:r>
          </a:p>
          <a:p>
            <a:pPr>
              <a:lnSpc>
                <a:spcPct val="150000"/>
              </a:lnSpc>
              <a:buFont typeface="Courier New"/>
              <a:buChar char="o"/>
            </a:pPr>
            <a:r>
              <a:rPr lang="en-US" sz="3200" dirty="0" smtClean="0"/>
              <a:t>How to access it</a:t>
            </a:r>
            <a:r>
              <a:rPr lang="en-US" sz="3200" dirty="0"/>
              <a:t>?</a:t>
            </a:r>
            <a:endParaRPr lang="en-US" sz="2400" i="1" dirty="0" smtClean="0">
              <a:solidFill>
                <a:srgbClr val="FF0000"/>
              </a:solidFill>
            </a:endParaRPr>
          </a:p>
          <a:p>
            <a:pPr>
              <a:lnSpc>
                <a:spcPct val="150000"/>
              </a:lnSpc>
              <a:buFont typeface="Courier New"/>
              <a:buChar char="o"/>
            </a:pPr>
            <a:r>
              <a:rPr lang="en-US" sz="3200" dirty="0" smtClean="0"/>
              <a:t>Where do we go from here?</a:t>
            </a:r>
            <a:endParaRPr lang="en-US" sz="2400" dirty="0">
              <a:solidFill>
                <a:srgbClr val="FF0000"/>
              </a:solidFill>
            </a:endParaRPr>
          </a:p>
        </p:txBody>
      </p:sp>
    </p:spTree>
    <p:extLst>
      <p:ext uri="{BB962C8B-B14F-4D97-AF65-F5344CB8AC3E}">
        <p14:creationId xmlns:p14="http://schemas.microsoft.com/office/powerpoint/2010/main" val="172254901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1368426" y="3352800"/>
            <a:ext cx="6480174" cy="914400"/>
          </a:xfrm>
        </p:spPr>
        <p:txBody>
          <a:bodyPr>
            <a:normAutofit/>
          </a:bodyPr>
          <a:lstStyle/>
          <a:p>
            <a:r>
              <a:rPr lang="en-US" sz="3200" dirty="0" smtClean="0"/>
              <a:t>What is Winlink?</a:t>
            </a:r>
            <a:endParaRPr lang="en-US" sz="3200" dirty="0"/>
          </a:p>
        </p:txBody>
      </p:sp>
      <p:sp>
        <p:nvSpPr>
          <p:cNvPr id="5" name="Title 4"/>
          <p:cNvSpPr>
            <a:spLocks noGrp="1"/>
          </p:cNvSpPr>
          <p:nvPr>
            <p:ph type="title"/>
          </p:nvPr>
        </p:nvSpPr>
        <p:spPr>
          <a:xfrm>
            <a:off x="722313" y="533400"/>
            <a:ext cx="7772400" cy="1447800"/>
          </a:xfrm>
        </p:spPr>
        <p:txBody>
          <a:bodyPr>
            <a:normAutofit fontScale="90000"/>
          </a:bodyPr>
          <a:lstStyle/>
          <a:p>
            <a:r>
              <a:rPr lang="en-US" dirty="0" smtClean="0"/>
              <a:t>Winlink</a:t>
            </a:r>
            <a:br>
              <a:rPr lang="en-US" dirty="0" smtClean="0"/>
            </a:br>
            <a:r>
              <a:rPr lang="en-US" sz="3200" dirty="0" smtClean="0"/>
              <a:t>Global Radio Email</a:t>
            </a:r>
            <a:br>
              <a:rPr lang="en-US" sz="3200" dirty="0" smtClean="0"/>
            </a:br>
            <a:endParaRPr lang="en-US" sz="2000" dirty="0"/>
          </a:p>
        </p:txBody>
      </p:sp>
    </p:spTree>
    <p:extLst>
      <p:ext uri="{BB962C8B-B14F-4D97-AF65-F5344CB8AC3E}">
        <p14:creationId xmlns:p14="http://schemas.microsoft.com/office/powerpoint/2010/main" val="421394425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Brief History of Data Comms</a:t>
            </a:r>
            <a:br>
              <a:rPr lang="en-US" dirty="0" smtClean="0"/>
            </a:br>
            <a:r>
              <a:rPr lang="en-US" sz="2200" dirty="0" smtClean="0"/>
              <a:t>(Treat as “Alternative Facts”)</a:t>
            </a:r>
            <a:endParaRPr lang="en-US" dirty="0"/>
          </a:p>
        </p:txBody>
      </p:sp>
      <p:sp>
        <p:nvSpPr>
          <p:cNvPr id="4" name="Slide Number Placeholder 3"/>
          <p:cNvSpPr>
            <a:spLocks noGrp="1"/>
          </p:cNvSpPr>
          <p:nvPr>
            <p:ph type="sldNum" sz="quarter" idx="12"/>
          </p:nvPr>
        </p:nvSpPr>
        <p:spPr/>
        <p:txBody>
          <a:bodyPr/>
          <a:lstStyle/>
          <a:p>
            <a:fld id="{CE6E5FBD-3E76-4ED6-8115-BF0DB60902A2}" type="slidenum">
              <a:rPr lang="en-US" smtClean="0"/>
              <a:pPr/>
              <a:t>4</a:t>
            </a:fld>
            <a:endParaRPr lang="en-US"/>
          </a:p>
        </p:txBody>
      </p:sp>
      <p:sp>
        <p:nvSpPr>
          <p:cNvPr id="3" name="Content Placeholder 2"/>
          <p:cNvSpPr>
            <a:spLocks noGrp="1"/>
          </p:cNvSpPr>
          <p:nvPr>
            <p:ph sz="quarter" idx="1"/>
          </p:nvPr>
        </p:nvSpPr>
        <p:spPr/>
        <p:txBody>
          <a:bodyPr/>
          <a:lstStyle/>
          <a:p>
            <a:pPr>
              <a:buNone/>
            </a:pPr>
            <a:r>
              <a:rPr lang="en-US" dirty="0" smtClean="0"/>
              <a:t>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Brief History of Data Comms</a:t>
            </a:r>
            <a:br>
              <a:rPr lang="en-US" dirty="0" smtClean="0"/>
            </a:br>
            <a:r>
              <a:rPr lang="en-US" sz="2200" dirty="0" smtClean="0"/>
              <a:t>(Treat as “Alternative Facts”)</a:t>
            </a:r>
            <a:endParaRPr lang="en-US" dirty="0"/>
          </a:p>
        </p:txBody>
      </p:sp>
      <p:sp>
        <p:nvSpPr>
          <p:cNvPr id="4" name="Slide Number Placeholder 3"/>
          <p:cNvSpPr>
            <a:spLocks noGrp="1"/>
          </p:cNvSpPr>
          <p:nvPr>
            <p:ph type="sldNum" sz="quarter" idx="12"/>
          </p:nvPr>
        </p:nvSpPr>
        <p:spPr/>
        <p:txBody>
          <a:bodyPr/>
          <a:lstStyle/>
          <a:p>
            <a:fld id="{CE6E5FBD-3E76-4ED6-8115-BF0DB60902A2}" type="slidenum">
              <a:rPr lang="en-US" smtClean="0"/>
              <a:pPr/>
              <a:t>5</a:t>
            </a:fld>
            <a:endParaRPr lang="en-US"/>
          </a:p>
        </p:txBody>
      </p:sp>
      <p:sp>
        <p:nvSpPr>
          <p:cNvPr id="3" name="Content Placeholder 2"/>
          <p:cNvSpPr>
            <a:spLocks noGrp="1"/>
          </p:cNvSpPr>
          <p:nvPr>
            <p:ph sz="quarter" idx="1"/>
          </p:nvPr>
        </p:nvSpPr>
        <p:spPr/>
        <p:txBody>
          <a:bodyPr/>
          <a:lstStyle/>
          <a:p>
            <a:pPr>
              <a:buFont typeface="Courier New"/>
              <a:buChar char="o"/>
            </a:pPr>
            <a:r>
              <a:rPr lang="en-US" dirty="0" smtClean="0"/>
              <a:t>CW, RTTY (non-error-correcting “WYHIWYG”)</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Brief History of Data Comms</a:t>
            </a:r>
            <a:br>
              <a:rPr lang="en-US" dirty="0" smtClean="0"/>
            </a:br>
            <a:r>
              <a:rPr lang="en-US" sz="2200" dirty="0" smtClean="0"/>
              <a:t>(Treat as “Alternative Facts”)</a:t>
            </a:r>
            <a:endParaRPr lang="en-US" dirty="0"/>
          </a:p>
        </p:txBody>
      </p:sp>
      <p:sp>
        <p:nvSpPr>
          <p:cNvPr id="4" name="Slide Number Placeholder 3"/>
          <p:cNvSpPr>
            <a:spLocks noGrp="1"/>
          </p:cNvSpPr>
          <p:nvPr>
            <p:ph type="sldNum" sz="quarter" idx="12"/>
          </p:nvPr>
        </p:nvSpPr>
        <p:spPr/>
        <p:txBody>
          <a:bodyPr/>
          <a:lstStyle/>
          <a:p>
            <a:fld id="{CE6E5FBD-3E76-4ED6-8115-BF0DB60902A2}" type="slidenum">
              <a:rPr lang="en-US" smtClean="0"/>
              <a:pPr/>
              <a:t>6</a:t>
            </a:fld>
            <a:endParaRPr lang="en-US"/>
          </a:p>
        </p:txBody>
      </p:sp>
      <p:sp>
        <p:nvSpPr>
          <p:cNvPr id="3" name="Content Placeholder 2"/>
          <p:cNvSpPr>
            <a:spLocks noGrp="1"/>
          </p:cNvSpPr>
          <p:nvPr>
            <p:ph sz="quarter" idx="1"/>
          </p:nvPr>
        </p:nvSpPr>
        <p:spPr/>
        <p:txBody>
          <a:bodyPr/>
          <a:lstStyle/>
          <a:p>
            <a:pPr>
              <a:buFont typeface="Courier New"/>
              <a:buChar char="o"/>
            </a:pPr>
            <a:r>
              <a:rPr lang="en-US" dirty="0" smtClean="0">
                <a:solidFill>
                  <a:schemeClr val="bg1">
                    <a:lumMod val="75000"/>
                  </a:schemeClr>
                </a:solidFill>
              </a:rPr>
              <a:t>CW, RTTY (non-error-correcting “WYHIWYG”)</a:t>
            </a:r>
          </a:p>
          <a:p>
            <a:pPr>
              <a:buFont typeface="Courier New"/>
              <a:buChar char="o"/>
            </a:pPr>
            <a:r>
              <a:rPr lang="en-US" u="sng" dirty="0" smtClean="0"/>
              <a:t>A</a:t>
            </a:r>
            <a:r>
              <a:rPr lang="en-US" dirty="0" smtClean="0"/>
              <a:t>utomatic </a:t>
            </a:r>
            <a:r>
              <a:rPr lang="en-US" u="sng" dirty="0" smtClean="0"/>
              <a:t>R</a:t>
            </a:r>
            <a:r>
              <a:rPr lang="en-US" dirty="0" smtClean="0"/>
              <a:t>epeat Re</a:t>
            </a:r>
            <a:r>
              <a:rPr lang="en-US" u="sng" dirty="0" smtClean="0"/>
              <a:t>q</a:t>
            </a:r>
            <a:r>
              <a:rPr lang="en-US" dirty="0" smtClean="0"/>
              <a:t>uest (ARQ) Data Protocols</a:t>
            </a:r>
          </a:p>
          <a:p>
            <a:pPr lvl="1">
              <a:buFont typeface="Courier New"/>
              <a:buChar char="o"/>
            </a:pPr>
            <a:r>
              <a:rPr lang="en-US" dirty="0" smtClean="0">
                <a:solidFill>
                  <a:srgbClr val="000000"/>
                </a:solidFill>
              </a:rPr>
              <a:t>Assured accuracy</a:t>
            </a:r>
          </a:p>
          <a:p>
            <a:pPr lvl="1">
              <a:buFont typeface="Courier New"/>
              <a:buChar char="o"/>
            </a:pPr>
            <a:r>
              <a:rPr lang="en-US" dirty="0" smtClean="0">
                <a:solidFill>
                  <a:srgbClr val="000000"/>
                </a:solidFill>
              </a:rPr>
              <a:t>X.25 packet switching (think “banking, ATMs” and, later, the Internet)</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Brief History of Data Comms</a:t>
            </a:r>
            <a:br>
              <a:rPr lang="en-US" dirty="0" smtClean="0"/>
            </a:br>
            <a:r>
              <a:rPr lang="en-US" sz="2200" dirty="0" smtClean="0"/>
              <a:t>(Treat as “Alternative Facts”)</a:t>
            </a:r>
            <a:endParaRPr lang="en-US" sz="2200" dirty="0"/>
          </a:p>
        </p:txBody>
      </p:sp>
      <p:sp>
        <p:nvSpPr>
          <p:cNvPr id="4" name="Slide Number Placeholder 3"/>
          <p:cNvSpPr>
            <a:spLocks noGrp="1"/>
          </p:cNvSpPr>
          <p:nvPr>
            <p:ph type="sldNum" sz="quarter" idx="12"/>
          </p:nvPr>
        </p:nvSpPr>
        <p:spPr/>
        <p:txBody>
          <a:bodyPr/>
          <a:lstStyle/>
          <a:p>
            <a:fld id="{CE6E5FBD-3E76-4ED6-8115-BF0DB60902A2}" type="slidenum">
              <a:rPr lang="en-US" smtClean="0"/>
              <a:pPr/>
              <a:t>7</a:t>
            </a:fld>
            <a:endParaRPr lang="en-US" dirty="0"/>
          </a:p>
        </p:txBody>
      </p:sp>
      <p:sp>
        <p:nvSpPr>
          <p:cNvPr id="3" name="Content Placeholder 2"/>
          <p:cNvSpPr>
            <a:spLocks noGrp="1"/>
          </p:cNvSpPr>
          <p:nvPr>
            <p:ph sz="quarter" idx="1"/>
          </p:nvPr>
        </p:nvSpPr>
        <p:spPr/>
        <p:txBody>
          <a:bodyPr>
            <a:normAutofit fontScale="92500" lnSpcReduction="10000"/>
          </a:bodyPr>
          <a:lstStyle/>
          <a:p>
            <a:pPr>
              <a:buFont typeface="Courier New"/>
              <a:buChar char="o"/>
            </a:pPr>
            <a:r>
              <a:rPr lang="en-US" dirty="0" smtClean="0">
                <a:solidFill>
                  <a:schemeClr val="bg1">
                    <a:lumMod val="75000"/>
                  </a:schemeClr>
                </a:solidFill>
              </a:rPr>
              <a:t>CW, RTTY (non-error-correcting “WYHIWYG”)</a:t>
            </a:r>
          </a:p>
          <a:p>
            <a:pPr>
              <a:buFont typeface="Courier New"/>
              <a:buChar char="o"/>
            </a:pPr>
            <a:r>
              <a:rPr lang="en-US" u="sng" dirty="0" smtClean="0">
                <a:solidFill>
                  <a:schemeClr val="bg1">
                    <a:lumMod val="75000"/>
                  </a:schemeClr>
                </a:solidFill>
              </a:rPr>
              <a:t>A</a:t>
            </a:r>
            <a:r>
              <a:rPr lang="en-US" dirty="0" smtClean="0">
                <a:solidFill>
                  <a:schemeClr val="bg1">
                    <a:lumMod val="75000"/>
                  </a:schemeClr>
                </a:solidFill>
              </a:rPr>
              <a:t>utomatic </a:t>
            </a:r>
            <a:r>
              <a:rPr lang="en-US" u="sng" dirty="0" smtClean="0">
                <a:solidFill>
                  <a:schemeClr val="bg1">
                    <a:lumMod val="75000"/>
                  </a:schemeClr>
                </a:solidFill>
              </a:rPr>
              <a:t>R</a:t>
            </a:r>
            <a:r>
              <a:rPr lang="en-US" dirty="0" smtClean="0">
                <a:solidFill>
                  <a:schemeClr val="bg1">
                    <a:lumMod val="75000"/>
                  </a:schemeClr>
                </a:solidFill>
              </a:rPr>
              <a:t>epeat Re</a:t>
            </a:r>
            <a:r>
              <a:rPr lang="en-US" u="sng" dirty="0" smtClean="0">
                <a:solidFill>
                  <a:schemeClr val="bg1">
                    <a:lumMod val="75000"/>
                  </a:schemeClr>
                </a:solidFill>
              </a:rPr>
              <a:t>q</a:t>
            </a:r>
            <a:r>
              <a:rPr lang="en-US" dirty="0" smtClean="0">
                <a:solidFill>
                  <a:schemeClr val="bg1">
                    <a:lumMod val="75000"/>
                  </a:schemeClr>
                </a:solidFill>
              </a:rPr>
              <a:t>uest (</a:t>
            </a:r>
            <a:r>
              <a:rPr lang="en-US" dirty="0" err="1" smtClean="0">
                <a:solidFill>
                  <a:schemeClr val="bg1">
                    <a:lumMod val="75000"/>
                  </a:schemeClr>
                </a:solidFill>
              </a:rPr>
              <a:t>ARQ</a:t>
            </a:r>
            <a:r>
              <a:rPr lang="en-US" dirty="0" smtClean="0">
                <a:solidFill>
                  <a:schemeClr val="bg1">
                    <a:lumMod val="75000"/>
                  </a:schemeClr>
                </a:solidFill>
              </a:rPr>
              <a:t>) Data Protocols</a:t>
            </a:r>
          </a:p>
          <a:p>
            <a:pPr lvl="1">
              <a:buFont typeface="Courier New"/>
              <a:buChar char="o"/>
            </a:pPr>
            <a:r>
              <a:rPr lang="en-US" dirty="0" smtClean="0">
                <a:solidFill>
                  <a:schemeClr val="bg1">
                    <a:lumMod val="75000"/>
                  </a:schemeClr>
                </a:solidFill>
              </a:rPr>
              <a:t>Assured accuracy</a:t>
            </a:r>
            <a:endParaRPr lang="en-US" dirty="0">
              <a:solidFill>
                <a:schemeClr val="bg1">
                  <a:lumMod val="75000"/>
                </a:schemeClr>
              </a:solidFill>
            </a:endParaRPr>
          </a:p>
          <a:p>
            <a:pPr lvl="1">
              <a:buFont typeface="Courier New"/>
              <a:buChar char="o"/>
            </a:pPr>
            <a:r>
              <a:rPr lang="en-US" dirty="0" smtClean="0">
                <a:solidFill>
                  <a:schemeClr val="bg1">
                    <a:lumMod val="75000"/>
                  </a:schemeClr>
                </a:solidFill>
              </a:rPr>
              <a:t>X.25 packet switching (think “banking, ATMs” and, later, the Internet)</a:t>
            </a:r>
          </a:p>
          <a:p>
            <a:pPr>
              <a:buFont typeface="Courier New"/>
              <a:buChar char="o"/>
            </a:pPr>
            <a:r>
              <a:rPr lang="en-US" dirty="0" smtClean="0"/>
              <a:t>X.25 was adapted for amateur radio as AX.25</a:t>
            </a:r>
          </a:p>
          <a:p>
            <a:pPr lvl="1">
              <a:buFont typeface="Courier New"/>
              <a:buChar char="o"/>
            </a:pPr>
            <a:r>
              <a:rPr lang="en-US" dirty="0" smtClean="0">
                <a:solidFill>
                  <a:srgbClr val="000000"/>
                </a:solidFill>
              </a:rPr>
              <a:t>Became “Packet”</a:t>
            </a:r>
          </a:p>
          <a:p>
            <a:pPr lvl="1">
              <a:buFont typeface="Courier New"/>
              <a:buChar char="o"/>
            </a:pPr>
            <a:r>
              <a:rPr lang="en-US" dirty="0" smtClean="0">
                <a:solidFill>
                  <a:srgbClr val="000000"/>
                </a:solidFill>
              </a:rPr>
              <a:t>Dumb terminal/TNC (the “smarts”)/Transceiver</a:t>
            </a:r>
          </a:p>
          <a:p>
            <a:pPr lvl="1">
              <a:buFont typeface="Courier New"/>
              <a:buChar char="o"/>
            </a:pPr>
            <a:r>
              <a:rPr lang="en-US" dirty="0" smtClean="0">
                <a:solidFill>
                  <a:srgbClr val="000000"/>
                </a:solidFill>
              </a:rPr>
              <a:t>BBSs and mailboxes abounded</a:t>
            </a:r>
          </a:p>
          <a:p>
            <a:pPr lvl="2">
              <a:buFont typeface="Courier New"/>
              <a:buChar char="o"/>
            </a:pPr>
            <a:r>
              <a:rPr lang="en-US" dirty="0" smtClean="0"/>
              <a:t>Text-only transfers</a:t>
            </a:r>
          </a:p>
          <a:p>
            <a:pPr lvl="2">
              <a:buFont typeface="Courier New"/>
              <a:buChar char="o"/>
            </a:pPr>
            <a:r>
              <a:rPr lang="en-US" dirty="0" smtClean="0"/>
              <a:t>Generally 1200 baud VHF/FM</a:t>
            </a:r>
          </a:p>
          <a:p>
            <a:pPr lvl="2">
              <a:buFont typeface="Courier New"/>
              <a:buChar char="o"/>
            </a:pPr>
            <a:r>
              <a:rPr lang="en-US" dirty="0" smtClean="0"/>
              <a:t>Assured accurate transfers</a:t>
            </a:r>
          </a:p>
          <a:p>
            <a:pPr lvl="2">
              <a:buFont typeface="Courier New"/>
              <a:buChar char="o"/>
            </a:pPr>
            <a:r>
              <a:rPr lang="en-US" dirty="0" smtClean="0"/>
              <a:t>CCARC hosted a BBS</a:t>
            </a:r>
            <a:endParaRPr lang="en-US" dirty="0"/>
          </a:p>
        </p:txBody>
      </p:sp>
    </p:spTree>
    <p:extLst>
      <p:ext uri="{BB962C8B-B14F-4D97-AF65-F5344CB8AC3E}">
        <p14:creationId xmlns:p14="http://schemas.microsoft.com/office/powerpoint/2010/main" val="251932800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Brief History … Cont’d.</a:t>
            </a:r>
            <a:br>
              <a:rPr lang="en-US" dirty="0" smtClean="0"/>
            </a:br>
            <a:r>
              <a:rPr lang="en-US" sz="2200" dirty="0" smtClean="0"/>
              <a:t>(Treat as “Alternative Facts”)</a:t>
            </a:r>
            <a:endParaRPr lang="en-US" sz="2200" dirty="0"/>
          </a:p>
        </p:txBody>
      </p:sp>
      <p:sp>
        <p:nvSpPr>
          <p:cNvPr id="4" name="Slide Number Placeholder 3"/>
          <p:cNvSpPr>
            <a:spLocks noGrp="1"/>
          </p:cNvSpPr>
          <p:nvPr>
            <p:ph type="sldNum" sz="quarter" idx="12"/>
          </p:nvPr>
        </p:nvSpPr>
        <p:spPr/>
        <p:txBody>
          <a:bodyPr/>
          <a:lstStyle/>
          <a:p>
            <a:fld id="{CE6E5FBD-3E76-4ED6-8115-BF0DB60902A2}" type="slidenum">
              <a:rPr lang="en-US" smtClean="0"/>
              <a:pPr/>
              <a:t>8</a:t>
            </a:fld>
            <a:endParaRPr lang="en-US"/>
          </a:p>
        </p:txBody>
      </p:sp>
      <p:sp>
        <p:nvSpPr>
          <p:cNvPr id="3" name="Content Placeholder 2"/>
          <p:cNvSpPr>
            <a:spLocks noGrp="1"/>
          </p:cNvSpPr>
          <p:nvPr>
            <p:ph sz="quarter" idx="1"/>
          </p:nvPr>
        </p:nvSpPr>
        <p:spPr/>
        <p:txBody>
          <a:bodyPr/>
          <a:lstStyle/>
          <a:p>
            <a:pPr>
              <a:buFont typeface="Courier New"/>
              <a:buChar char="o"/>
            </a:pPr>
            <a:r>
              <a:rPr lang="en-US" dirty="0" smtClean="0"/>
              <a:t>Along came the Internet</a:t>
            </a:r>
          </a:p>
          <a:p>
            <a:pPr lvl="1">
              <a:buFont typeface="Courier New"/>
              <a:buChar char="o"/>
            </a:pPr>
            <a:r>
              <a:rPr lang="en-US" dirty="0" smtClean="0">
                <a:solidFill>
                  <a:srgbClr val="000000"/>
                </a:solidFill>
              </a:rPr>
              <a:t>“Invented by Al Gore” (So it was claimed)</a:t>
            </a:r>
          </a:p>
          <a:p>
            <a:pPr lvl="2">
              <a:buFont typeface="Courier New"/>
              <a:buChar char="o"/>
            </a:pPr>
            <a:r>
              <a:rPr lang="en-US" dirty="0" smtClean="0">
                <a:solidFill>
                  <a:srgbClr val="000000"/>
                </a:solidFill>
              </a:rPr>
              <a:t>(The internet was actually created/developed over decades)</a:t>
            </a:r>
          </a:p>
          <a:p>
            <a:pPr lvl="1">
              <a:buFont typeface="Courier New"/>
              <a:buChar char="o"/>
            </a:pPr>
            <a:r>
              <a:rPr lang="en-US" dirty="0" smtClean="0">
                <a:solidFill>
                  <a:srgbClr val="000000"/>
                </a:solidFill>
              </a:rPr>
              <a:t>Wide World Web was invented by Tim Berners-Lee (he developed the browser concept)</a:t>
            </a:r>
          </a:p>
          <a:p>
            <a:pPr>
              <a:buFont typeface="Courier New"/>
              <a:buChar char="o"/>
            </a:pPr>
            <a:endParaRPr lang="en-US" dirty="0" smtClean="0"/>
          </a:p>
          <a:p>
            <a:pPr>
              <a:buFont typeface="Courier New"/>
              <a:buChar char="o"/>
            </a:pPr>
            <a:r>
              <a:rPr lang="en-US" b="1" dirty="0" smtClean="0"/>
              <a:t>What do you think happened to Packet?</a:t>
            </a:r>
            <a:endParaRPr lang="en-US" b="1"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Brief History … Cont’d.</a:t>
            </a:r>
            <a:br>
              <a:rPr lang="en-US" dirty="0" smtClean="0"/>
            </a:br>
            <a:r>
              <a:rPr lang="en-US" sz="2200" dirty="0" smtClean="0"/>
              <a:t>(Treat as “Alternative Facts”)</a:t>
            </a:r>
            <a:endParaRPr lang="en-US" b="1" dirty="0"/>
          </a:p>
        </p:txBody>
      </p:sp>
      <p:sp>
        <p:nvSpPr>
          <p:cNvPr id="4" name="Slide Number Placeholder 3"/>
          <p:cNvSpPr>
            <a:spLocks noGrp="1"/>
          </p:cNvSpPr>
          <p:nvPr>
            <p:ph type="sldNum" sz="quarter" idx="12"/>
          </p:nvPr>
        </p:nvSpPr>
        <p:spPr/>
        <p:txBody>
          <a:bodyPr/>
          <a:lstStyle/>
          <a:p>
            <a:fld id="{CE6E5FBD-3E76-4ED6-8115-BF0DB60902A2}" type="slidenum">
              <a:rPr lang="en-US" smtClean="0"/>
              <a:pPr/>
              <a:t>9</a:t>
            </a:fld>
            <a:endParaRPr lang="en-US"/>
          </a:p>
        </p:txBody>
      </p:sp>
      <p:sp>
        <p:nvSpPr>
          <p:cNvPr id="3" name="Content Placeholder 2"/>
          <p:cNvSpPr>
            <a:spLocks noGrp="1"/>
          </p:cNvSpPr>
          <p:nvPr>
            <p:ph sz="quarter" idx="1"/>
          </p:nvPr>
        </p:nvSpPr>
        <p:spPr/>
        <p:txBody>
          <a:bodyPr>
            <a:normAutofit/>
          </a:bodyPr>
          <a:lstStyle/>
          <a:p>
            <a:pPr>
              <a:buFont typeface="Courier New"/>
              <a:buChar char="o"/>
            </a:pPr>
            <a:r>
              <a:rPr lang="en-US" dirty="0" smtClean="0">
                <a:solidFill>
                  <a:schemeClr val="bg1">
                    <a:lumMod val="50000"/>
                  </a:schemeClr>
                </a:solidFill>
              </a:rPr>
              <a:t>Along came the Internet</a:t>
            </a:r>
          </a:p>
          <a:p>
            <a:pPr lvl="1">
              <a:buFont typeface="Courier New"/>
              <a:buChar char="o"/>
            </a:pPr>
            <a:r>
              <a:rPr lang="en-US" dirty="0" smtClean="0">
                <a:solidFill>
                  <a:schemeClr val="bg1">
                    <a:lumMod val="50000"/>
                  </a:schemeClr>
                </a:solidFill>
              </a:rPr>
              <a:t>“Invented by Al Gore” (So it was claimed)</a:t>
            </a:r>
          </a:p>
          <a:p>
            <a:pPr lvl="2">
              <a:buFont typeface="Courier New"/>
              <a:buChar char="o"/>
            </a:pPr>
            <a:r>
              <a:rPr lang="en-US" dirty="0" smtClean="0">
                <a:solidFill>
                  <a:schemeClr val="bg1">
                    <a:lumMod val="50000"/>
                  </a:schemeClr>
                </a:solidFill>
              </a:rPr>
              <a:t>(The internet was actually created/developed over decades)</a:t>
            </a:r>
          </a:p>
          <a:p>
            <a:pPr lvl="1">
              <a:buFont typeface="Courier New"/>
              <a:buChar char="o"/>
            </a:pPr>
            <a:r>
              <a:rPr lang="en-US" dirty="0" smtClean="0">
                <a:solidFill>
                  <a:schemeClr val="bg1">
                    <a:lumMod val="50000"/>
                  </a:schemeClr>
                </a:solidFill>
              </a:rPr>
              <a:t>Wide World Web was invented by Tim Berners-Lee (he developed the browser concept)</a:t>
            </a:r>
          </a:p>
          <a:p>
            <a:pPr lvl="1">
              <a:buFont typeface="Courier New"/>
              <a:buChar char="o"/>
            </a:pPr>
            <a:endParaRPr lang="en-US" dirty="0"/>
          </a:p>
          <a:p>
            <a:pPr>
              <a:buFont typeface="Courier New"/>
              <a:buChar char="o"/>
            </a:pPr>
            <a:r>
              <a:rPr lang="en-US" b="1" dirty="0" smtClean="0"/>
              <a:t>Amateur packet went “Poof” and all but disappeared!</a:t>
            </a:r>
          </a:p>
        </p:txBody>
      </p:sp>
    </p:spTree>
    <p:extLst>
      <p:ext uri="{BB962C8B-B14F-4D97-AF65-F5344CB8AC3E}">
        <p14:creationId xmlns:p14="http://schemas.microsoft.com/office/powerpoint/2010/main" val="103330178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Winlink (aka WL2K)</a:t>
            </a:r>
            <a:endParaRPr lang="en-US" dirty="0"/>
          </a:p>
        </p:txBody>
      </p:sp>
      <p:sp>
        <p:nvSpPr>
          <p:cNvPr id="4" name="Slide Number Placeholder 3"/>
          <p:cNvSpPr>
            <a:spLocks noGrp="1"/>
          </p:cNvSpPr>
          <p:nvPr>
            <p:ph type="sldNum" sz="quarter" idx="12"/>
          </p:nvPr>
        </p:nvSpPr>
        <p:spPr/>
        <p:txBody>
          <a:bodyPr/>
          <a:lstStyle/>
          <a:p>
            <a:fld id="{CE6E5FBD-3E76-4ED6-8115-BF0DB60902A2}" type="slidenum">
              <a:rPr lang="en-US" smtClean="0"/>
              <a:pPr/>
              <a:t>10</a:t>
            </a:fld>
            <a:endParaRPr lang="en-US"/>
          </a:p>
        </p:txBody>
      </p:sp>
      <p:sp>
        <p:nvSpPr>
          <p:cNvPr id="3" name="Content Placeholder 2"/>
          <p:cNvSpPr>
            <a:spLocks noGrp="1"/>
          </p:cNvSpPr>
          <p:nvPr>
            <p:ph sz="quarter" idx="1"/>
          </p:nvPr>
        </p:nvSpPr>
        <p:spPr/>
        <p:txBody>
          <a:bodyPr/>
          <a:lstStyle/>
          <a:p>
            <a:pPr>
              <a:buFont typeface="Courier New"/>
              <a:buChar char="o"/>
            </a:pPr>
            <a:r>
              <a:rPr lang="en-US" dirty="0" smtClean="0"/>
              <a:t>Arose from the ashes of the BBSs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Winlink (aka WL2K)</a:t>
            </a:r>
            <a:endParaRPr lang="en-US" dirty="0"/>
          </a:p>
        </p:txBody>
      </p:sp>
      <p:sp>
        <p:nvSpPr>
          <p:cNvPr id="4" name="Slide Number Placeholder 3"/>
          <p:cNvSpPr>
            <a:spLocks noGrp="1"/>
          </p:cNvSpPr>
          <p:nvPr>
            <p:ph type="sldNum" sz="quarter" idx="12"/>
          </p:nvPr>
        </p:nvSpPr>
        <p:spPr/>
        <p:txBody>
          <a:bodyPr/>
          <a:lstStyle/>
          <a:p>
            <a:fld id="{CE6E5FBD-3E76-4ED6-8115-BF0DB60902A2}" type="slidenum">
              <a:rPr lang="en-US" smtClean="0"/>
              <a:pPr/>
              <a:t>11</a:t>
            </a:fld>
            <a:endParaRPr lang="en-US"/>
          </a:p>
        </p:txBody>
      </p:sp>
      <p:sp>
        <p:nvSpPr>
          <p:cNvPr id="3" name="Content Placeholder 2"/>
          <p:cNvSpPr>
            <a:spLocks noGrp="1"/>
          </p:cNvSpPr>
          <p:nvPr>
            <p:ph sz="quarter" idx="1"/>
          </p:nvPr>
        </p:nvSpPr>
        <p:spPr/>
        <p:txBody>
          <a:bodyPr/>
          <a:lstStyle/>
          <a:p>
            <a:pPr>
              <a:buFont typeface="Courier New"/>
              <a:buChar char="o"/>
            </a:pPr>
            <a:r>
              <a:rPr lang="en-US" dirty="0" smtClean="0">
                <a:solidFill>
                  <a:schemeClr val="bg1">
                    <a:lumMod val="65000"/>
                  </a:schemeClr>
                </a:solidFill>
              </a:rPr>
              <a:t>Arose from the ashes of the BBSs</a:t>
            </a:r>
          </a:p>
          <a:p>
            <a:pPr>
              <a:buFont typeface="Courier New"/>
              <a:buChar char="o"/>
            </a:pPr>
            <a:r>
              <a:rPr lang="en-US" dirty="0" smtClean="0"/>
              <a:t>Embraced the Internet</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Winlink (aka WL2K)</a:t>
            </a:r>
            <a:endParaRPr lang="en-US" dirty="0"/>
          </a:p>
        </p:txBody>
      </p:sp>
      <p:sp>
        <p:nvSpPr>
          <p:cNvPr id="4" name="Slide Number Placeholder 3"/>
          <p:cNvSpPr>
            <a:spLocks noGrp="1"/>
          </p:cNvSpPr>
          <p:nvPr>
            <p:ph type="sldNum" sz="quarter" idx="12"/>
          </p:nvPr>
        </p:nvSpPr>
        <p:spPr/>
        <p:txBody>
          <a:bodyPr/>
          <a:lstStyle/>
          <a:p>
            <a:fld id="{CE6E5FBD-3E76-4ED6-8115-BF0DB60902A2}" type="slidenum">
              <a:rPr lang="en-US" smtClean="0"/>
              <a:pPr/>
              <a:t>12</a:t>
            </a:fld>
            <a:endParaRPr lang="en-US"/>
          </a:p>
        </p:txBody>
      </p:sp>
      <p:sp>
        <p:nvSpPr>
          <p:cNvPr id="3" name="Content Placeholder 2"/>
          <p:cNvSpPr>
            <a:spLocks noGrp="1"/>
          </p:cNvSpPr>
          <p:nvPr>
            <p:ph sz="quarter" idx="1"/>
          </p:nvPr>
        </p:nvSpPr>
        <p:spPr/>
        <p:txBody>
          <a:bodyPr/>
          <a:lstStyle/>
          <a:p>
            <a:pPr>
              <a:buFont typeface="Courier New"/>
              <a:buChar char="o"/>
            </a:pPr>
            <a:r>
              <a:rPr lang="en-US" dirty="0" smtClean="0">
                <a:solidFill>
                  <a:schemeClr val="bg1">
                    <a:lumMod val="65000"/>
                  </a:schemeClr>
                </a:solidFill>
              </a:rPr>
              <a:t>Arose from the ashes of the BBSs</a:t>
            </a:r>
          </a:p>
          <a:p>
            <a:pPr>
              <a:buFont typeface="Courier New"/>
              <a:buChar char="o"/>
            </a:pPr>
            <a:r>
              <a:rPr lang="en-US" dirty="0" smtClean="0">
                <a:solidFill>
                  <a:schemeClr val="bg1">
                    <a:lumMod val="65000"/>
                  </a:schemeClr>
                </a:solidFill>
              </a:rPr>
              <a:t>Embraced the Internet</a:t>
            </a:r>
          </a:p>
          <a:p>
            <a:pPr>
              <a:buFont typeface="Courier New"/>
              <a:buChar char="o"/>
            </a:pPr>
            <a:r>
              <a:rPr lang="en-US" dirty="0" smtClean="0"/>
              <a:t>Added Graphical User Interface (GUI)</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Winlink (aka WL2K)</a:t>
            </a:r>
            <a:endParaRPr lang="en-US" dirty="0"/>
          </a:p>
        </p:txBody>
      </p:sp>
      <p:sp>
        <p:nvSpPr>
          <p:cNvPr id="4" name="Slide Number Placeholder 3"/>
          <p:cNvSpPr>
            <a:spLocks noGrp="1"/>
          </p:cNvSpPr>
          <p:nvPr>
            <p:ph type="sldNum" sz="quarter" idx="12"/>
          </p:nvPr>
        </p:nvSpPr>
        <p:spPr/>
        <p:txBody>
          <a:bodyPr/>
          <a:lstStyle/>
          <a:p>
            <a:fld id="{CE6E5FBD-3E76-4ED6-8115-BF0DB60902A2}" type="slidenum">
              <a:rPr lang="en-US" smtClean="0"/>
              <a:pPr/>
              <a:t>13</a:t>
            </a:fld>
            <a:endParaRPr lang="en-US"/>
          </a:p>
        </p:txBody>
      </p:sp>
      <p:sp>
        <p:nvSpPr>
          <p:cNvPr id="3" name="Content Placeholder 2"/>
          <p:cNvSpPr>
            <a:spLocks noGrp="1"/>
          </p:cNvSpPr>
          <p:nvPr>
            <p:ph sz="quarter" idx="1"/>
          </p:nvPr>
        </p:nvSpPr>
        <p:spPr/>
        <p:txBody>
          <a:bodyPr/>
          <a:lstStyle/>
          <a:p>
            <a:pPr>
              <a:buFont typeface="Courier New"/>
              <a:buChar char="o"/>
            </a:pPr>
            <a:r>
              <a:rPr lang="en-US" dirty="0" smtClean="0">
                <a:solidFill>
                  <a:schemeClr val="bg1">
                    <a:lumMod val="65000"/>
                  </a:schemeClr>
                </a:solidFill>
              </a:rPr>
              <a:t>Arose from the ashes of the BBSs</a:t>
            </a:r>
          </a:p>
          <a:p>
            <a:pPr>
              <a:buFont typeface="Courier New"/>
              <a:buChar char="o"/>
            </a:pPr>
            <a:r>
              <a:rPr lang="en-US" dirty="0" smtClean="0">
                <a:solidFill>
                  <a:schemeClr val="bg1">
                    <a:lumMod val="65000"/>
                  </a:schemeClr>
                </a:solidFill>
              </a:rPr>
              <a:t>Embraced the Internet</a:t>
            </a:r>
          </a:p>
          <a:p>
            <a:pPr>
              <a:buFont typeface="Courier New"/>
              <a:buChar char="o"/>
            </a:pPr>
            <a:r>
              <a:rPr lang="en-US" dirty="0" smtClean="0">
                <a:solidFill>
                  <a:schemeClr val="bg1">
                    <a:lumMod val="65000"/>
                  </a:schemeClr>
                </a:solidFill>
              </a:rPr>
              <a:t>Added Graphical User Interface (GUI)</a:t>
            </a:r>
          </a:p>
          <a:p>
            <a:pPr>
              <a:buFont typeface="Courier New"/>
              <a:buChar char="o"/>
            </a:pPr>
            <a:r>
              <a:rPr lang="en-US" dirty="0" smtClean="0"/>
              <a:t>Accommodated multiple protocols</a:t>
            </a:r>
          </a:p>
          <a:p>
            <a:pPr lvl="1">
              <a:buFont typeface="Courier New"/>
              <a:buChar char="o"/>
            </a:pPr>
            <a:r>
              <a:rPr lang="en-US" dirty="0" smtClean="0">
                <a:solidFill>
                  <a:srgbClr val="000000"/>
                </a:solidFill>
              </a:rPr>
              <a:t>Packet, Pactor, Winmor, (and Others)</a:t>
            </a:r>
          </a:p>
          <a:p>
            <a:pPr marL="0" indent="0">
              <a:buNone/>
            </a:pP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Winlink (aka WL2K)</a:t>
            </a:r>
            <a:endParaRPr lang="en-US" dirty="0"/>
          </a:p>
        </p:txBody>
      </p:sp>
      <p:sp>
        <p:nvSpPr>
          <p:cNvPr id="4" name="Slide Number Placeholder 3"/>
          <p:cNvSpPr>
            <a:spLocks noGrp="1"/>
          </p:cNvSpPr>
          <p:nvPr>
            <p:ph type="sldNum" sz="quarter" idx="12"/>
          </p:nvPr>
        </p:nvSpPr>
        <p:spPr/>
        <p:txBody>
          <a:bodyPr/>
          <a:lstStyle/>
          <a:p>
            <a:fld id="{CE6E5FBD-3E76-4ED6-8115-BF0DB60902A2}" type="slidenum">
              <a:rPr lang="en-US" smtClean="0"/>
              <a:pPr/>
              <a:t>14</a:t>
            </a:fld>
            <a:endParaRPr lang="en-US"/>
          </a:p>
        </p:txBody>
      </p:sp>
      <p:sp>
        <p:nvSpPr>
          <p:cNvPr id="3" name="Content Placeholder 2"/>
          <p:cNvSpPr>
            <a:spLocks noGrp="1"/>
          </p:cNvSpPr>
          <p:nvPr>
            <p:ph sz="quarter" idx="1"/>
          </p:nvPr>
        </p:nvSpPr>
        <p:spPr/>
        <p:txBody>
          <a:bodyPr/>
          <a:lstStyle/>
          <a:p>
            <a:pPr>
              <a:buFont typeface="Courier New"/>
              <a:buChar char="o"/>
            </a:pPr>
            <a:r>
              <a:rPr lang="en-US" dirty="0" smtClean="0">
                <a:solidFill>
                  <a:schemeClr val="bg1">
                    <a:lumMod val="65000"/>
                  </a:schemeClr>
                </a:solidFill>
              </a:rPr>
              <a:t>Arose from the ashes of the BBSs</a:t>
            </a:r>
          </a:p>
          <a:p>
            <a:pPr>
              <a:buFont typeface="Courier New"/>
              <a:buChar char="o"/>
            </a:pPr>
            <a:r>
              <a:rPr lang="en-US" dirty="0" smtClean="0">
                <a:solidFill>
                  <a:schemeClr val="bg1">
                    <a:lumMod val="65000"/>
                  </a:schemeClr>
                </a:solidFill>
              </a:rPr>
              <a:t>Embraced the Internet</a:t>
            </a:r>
          </a:p>
          <a:p>
            <a:pPr>
              <a:buFont typeface="Courier New"/>
              <a:buChar char="o"/>
            </a:pPr>
            <a:r>
              <a:rPr lang="en-US" dirty="0" smtClean="0">
                <a:solidFill>
                  <a:schemeClr val="bg1">
                    <a:lumMod val="65000"/>
                  </a:schemeClr>
                </a:solidFill>
              </a:rPr>
              <a:t>Added Graphical User Interface (GUI)</a:t>
            </a:r>
          </a:p>
          <a:p>
            <a:pPr>
              <a:buFont typeface="Courier New"/>
              <a:buChar char="o"/>
            </a:pPr>
            <a:r>
              <a:rPr lang="en-US" dirty="0" smtClean="0">
                <a:solidFill>
                  <a:schemeClr val="bg1">
                    <a:lumMod val="65000"/>
                  </a:schemeClr>
                </a:solidFill>
              </a:rPr>
              <a:t>Accommodated multiple protocols</a:t>
            </a:r>
          </a:p>
          <a:p>
            <a:pPr lvl="1">
              <a:buFont typeface="Courier New"/>
              <a:buChar char="o"/>
            </a:pPr>
            <a:r>
              <a:rPr lang="en-US" dirty="0" smtClean="0">
                <a:solidFill>
                  <a:schemeClr val="bg1">
                    <a:lumMod val="65000"/>
                  </a:schemeClr>
                </a:solidFill>
              </a:rPr>
              <a:t>Packet, Pactor, Winmor, (and Others)</a:t>
            </a:r>
          </a:p>
          <a:p>
            <a:pPr lvl="1">
              <a:buFont typeface="Courier New"/>
              <a:buChar char="o"/>
            </a:pPr>
            <a:endParaRPr lang="en-US" dirty="0" smtClean="0"/>
          </a:p>
          <a:p>
            <a:pPr>
              <a:buFont typeface="Courier New"/>
              <a:buChar char="o"/>
            </a:pPr>
            <a:r>
              <a:rPr lang="en-US" b="1" dirty="0" smtClean="0"/>
              <a:t>Introduced Email-Over-Radio</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E6E5FBD-3E76-4ED6-8115-BF0DB60902A2}" type="slidenum">
              <a:rPr lang="en-US" smtClean="0"/>
              <a:pPr/>
              <a:t>15</a:t>
            </a:fld>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38138"/>
            <a:ext cx="8329612" cy="59999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69565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E6E5FBD-3E76-4ED6-8115-BF0DB60902A2}" type="slidenum">
              <a:rPr lang="en-US" smtClean="0"/>
              <a:pPr/>
              <a:t>16</a:t>
            </a:fld>
            <a:endParaRPr lang="en-US"/>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24000"/>
            <a:ext cx="8229600" cy="2238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695653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E6E5FBD-3E76-4ED6-8115-BF0DB60902A2}" type="slidenum">
              <a:rPr lang="en-US" smtClean="0"/>
              <a:pPr/>
              <a:t>17</a:t>
            </a:fld>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1171575"/>
            <a:ext cx="8458200" cy="4514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111201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E6E5FBD-3E76-4ED6-8115-BF0DB60902A2}" type="slidenum">
              <a:rPr lang="en-US" smtClean="0"/>
              <a:pPr/>
              <a:t>18</a:t>
            </a:fld>
            <a:endParaRPr lang="en-US"/>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1171575"/>
            <a:ext cx="8458200" cy="4514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7433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E6E5FBD-3E76-4ED6-8115-BF0DB60902A2}" type="slidenum">
              <a:rPr lang="en-US" smtClean="0"/>
              <a:pPr/>
              <a:t>19</a:t>
            </a:fld>
            <a:endParaRPr lang="en-US"/>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1171575"/>
            <a:ext cx="8458200" cy="4514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05708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E6E5FBD-3E76-4ED6-8115-BF0DB60902A2}" type="slidenum">
              <a:rPr lang="en-US" smtClean="0"/>
              <a:pPr/>
              <a:t>20</a:t>
            </a:fld>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1171575"/>
            <a:ext cx="8458200" cy="4514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922172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E6E5FBD-3E76-4ED6-8115-BF0DB60902A2}" type="slidenum">
              <a:rPr lang="en-US" smtClean="0"/>
              <a:pPr/>
              <a:t>21</a:t>
            </a:fld>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1171575"/>
            <a:ext cx="8458200" cy="4514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1319533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913" y="1852613"/>
            <a:ext cx="7496175" cy="3152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CE6E5FBD-3E76-4ED6-8115-BF0DB60902A2}" type="slidenum">
              <a:rPr lang="en-US" smtClean="0"/>
              <a:pPr/>
              <a:t>22</a:t>
            </a:fld>
            <a:endParaRPr lang="en-US"/>
          </a:p>
        </p:txBody>
      </p:sp>
    </p:spTree>
    <p:extLst>
      <p:ext uri="{BB962C8B-B14F-4D97-AF65-F5344CB8AC3E}">
        <p14:creationId xmlns:p14="http://schemas.microsoft.com/office/powerpoint/2010/main" val="183015884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E6E5FBD-3E76-4ED6-8115-BF0DB60902A2}" type="slidenum">
              <a:rPr lang="en-US" smtClean="0"/>
              <a:pPr/>
              <a:t>23</a:t>
            </a:fld>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752600"/>
            <a:ext cx="8534400" cy="3362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127191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771650"/>
            <a:ext cx="8534400" cy="3314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1"/>
          <p:cNvSpPr>
            <a:spLocks noGrp="1"/>
          </p:cNvSpPr>
          <p:nvPr>
            <p:ph type="sldNum" sz="quarter" idx="12"/>
          </p:nvPr>
        </p:nvSpPr>
        <p:spPr>
          <a:xfrm>
            <a:off x="4267200" y="6324600"/>
            <a:ext cx="609600" cy="441324"/>
          </a:xfrm>
        </p:spPr>
        <p:txBody>
          <a:bodyPr/>
          <a:lstStyle/>
          <a:p>
            <a:fld id="{CE6E5FBD-3E76-4ED6-8115-BF0DB60902A2}" type="slidenum">
              <a:rPr lang="en-US" smtClean="0"/>
              <a:pPr/>
              <a:t>24</a:t>
            </a:fld>
            <a:endParaRPr lang="en-US" dirty="0"/>
          </a:p>
        </p:txBody>
      </p:sp>
    </p:spTree>
    <p:extLst>
      <p:ext uri="{BB962C8B-B14F-4D97-AF65-F5344CB8AC3E}">
        <p14:creationId xmlns:p14="http://schemas.microsoft.com/office/powerpoint/2010/main" val="294941836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1368426" y="3352800"/>
            <a:ext cx="6480174" cy="914400"/>
          </a:xfrm>
        </p:spPr>
        <p:txBody>
          <a:bodyPr>
            <a:normAutofit/>
          </a:bodyPr>
          <a:lstStyle/>
          <a:p>
            <a:r>
              <a:rPr lang="en-US" sz="3200" dirty="0" smtClean="0"/>
              <a:t>Who uses </a:t>
            </a:r>
            <a:r>
              <a:rPr lang="en-US" sz="3200" dirty="0" err="1" smtClean="0"/>
              <a:t>winlink</a:t>
            </a:r>
            <a:r>
              <a:rPr lang="en-US" sz="3200" dirty="0" smtClean="0"/>
              <a:t>?</a:t>
            </a:r>
            <a:endParaRPr lang="en-US" sz="3200" dirty="0"/>
          </a:p>
        </p:txBody>
      </p:sp>
      <p:sp>
        <p:nvSpPr>
          <p:cNvPr id="5" name="Title 4"/>
          <p:cNvSpPr>
            <a:spLocks noGrp="1"/>
          </p:cNvSpPr>
          <p:nvPr>
            <p:ph type="title"/>
          </p:nvPr>
        </p:nvSpPr>
        <p:spPr>
          <a:xfrm>
            <a:off x="722313" y="533400"/>
            <a:ext cx="7772400" cy="1447800"/>
          </a:xfrm>
        </p:spPr>
        <p:txBody>
          <a:bodyPr>
            <a:normAutofit fontScale="90000"/>
          </a:bodyPr>
          <a:lstStyle/>
          <a:p>
            <a:r>
              <a:rPr lang="en-US" dirty="0" smtClean="0"/>
              <a:t>Winlink</a:t>
            </a:r>
            <a:br>
              <a:rPr lang="en-US" dirty="0" smtClean="0"/>
            </a:br>
            <a:r>
              <a:rPr lang="en-US" sz="3200" dirty="0" smtClean="0"/>
              <a:t>Global Radio Email</a:t>
            </a:r>
            <a:br>
              <a:rPr lang="en-US" sz="3200" dirty="0" smtClean="0"/>
            </a:br>
            <a:endParaRPr lang="en-US" sz="2000" dirty="0"/>
          </a:p>
        </p:txBody>
      </p:sp>
    </p:spTree>
    <p:extLst>
      <p:ext uri="{BB962C8B-B14F-4D97-AF65-F5344CB8AC3E}">
        <p14:creationId xmlns:p14="http://schemas.microsoft.com/office/powerpoint/2010/main" val="308090678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Who uses WL2K?</a:t>
            </a:r>
            <a:endParaRPr lang="en-US" dirty="0"/>
          </a:p>
        </p:txBody>
      </p:sp>
      <p:sp>
        <p:nvSpPr>
          <p:cNvPr id="4" name="Content Placeholder 3"/>
          <p:cNvSpPr>
            <a:spLocks noGrp="1"/>
          </p:cNvSpPr>
          <p:nvPr>
            <p:ph sz="quarter" idx="1"/>
          </p:nvPr>
        </p:nvSpPr>
        <p:spPr/>
        <p:txBody>
          <a:bodyPr/>
          <a:lstStyle/>
          <a:p>
            <a:pPr>
              <a:lnSpc>
                <a:spcPct val="150000"/>
              </a:lnSpc>
              <a:buFont typeface="Courier New"/>
              <a:buChar char="o"/>
            </a:pPr>
            <a:r>
              <a:rPr lang="en-US" dirty="0" smtClean="0"/>
              <a:t>Licensed Amateur Radio Operators</a:t>
            </a:r>
          </a:p>
        </p:txBody>
      </p:sp>
      <p:sp>
        <p:nvSpPr>
          <p:cNvPr id="5" name="Slide Number Placeholder 2"/>
          <p:cNvSpPr>
            <a:spLocks noGrp="1"/>
          </p:cNvSpPr>
          <p:nvPr>
            <p:ph type="sldNum" sz="quarter" idx="12"/>
          </p:nvPr>
        </p:nvSpPr>
        <p:spPr>
          <a:xfrm>
            <a:off x="4343400" y="1006475"/>
            <a:ext cx="457200" cy="441325"/>
          </a:xfrm>
        </p:spPr>
        <p:txBody>
          <a:bodyPr/>
          <a:lstStyle/>
          <a:p>
            <a:fld id="{CE6E5FBD-3E76-4ED6-8115-BF0DB60902A2}" type="slidenum">
              <a:rPr lang="en-US" smtClean="0"/>
              <a:pPr/>
              <a:t>26</a:t>
            </a:fld>
            <a:endParaRPr lang="en-US" dirty="0"/>
          </a:p>
        </p:txBody>
      </p:sp>
    </p:spTree>
    <p:extLst>
      <p:ext uri="{BB962C8B-B14F-4D97-AF65-F5344CB8AC3E}">
        <p14:creationId xmlns:p14="http://schemas.microsoft.com/office/powerpoint/2010/main" val="66243890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Who uses WL2K?</a:t>
            </a:r>
            <a:endParaRPr lang="en-US" dirty="0"/>
          </a:p>
        </p:txBody>
      </p:sp>
      <p:sp>
        <p:nvSpPr>
          <p:cNvPr id="4" name="Content Placeholder 3"/>
          <p:cNvSpPr>
            <a:spLocks noGrp="1"/>
          </p:cNvSpPr>
          <p:nvPr>
            <p:ph sz="quarter" idx="1"/>
          </p:nvPr>
        </p:nvSpPr>
        <p:spPr/>
        <p:txBody>
          <a:bodyPr/>
          <a:lstStyle/>
          <a:p>
            <a:pPr>
              <a:lnSpc>
                <a:spcPct val="150000"/>
              </a:lnSpc>
              <a:buFont typeface="Courier New"/>
              <a:buChar char="o"/>
            </a:pPr>
            <a:r>
              <a:rPr lang="en-US" dirty="0" smtClean="0"/>
              <a:t>Licensed Amateur Radio Operators</a:t>
            </a:r>
          </a:p>
          <a:p>
            <a:pPr>
              <a:lnSpc>
                <a:spcPct val="150000"/>
              </a:lnSpc>
              <a:buFont typeface="Courier New"/>
              <a:buChar char="o"/>
            </a:pPr>
            <a:r>
              <a:rPr lang="en-US" dirty="0" smtClean="0">
                <a:solidFill>
                  <a:schemeClr val="tx1"/>
                </a:solidFill>
              </a:rPr>
              <a:t>Government &amp; NGO Public Service Orgs</a:t>
            </a:r>
          </a:p>
        </p:txBody>
      </p:sp>
      <p:sp>
        <p:nvSpPr>
          <p:cNvPr id="6" name="Slide Number Placeholder 2"/>
          <p:cNvSpPr>
            <a:spLocks noGrp="1"/>
          </p:cNvSpPr>
          <p:nvPr>
            <p:ph type="sldNum" sz="quarter" idx="12"/>
          </p:nvPr>
        </p:nvSpPr>
        <p:spPr>
          <a:xfrm>
            <a:off x="4343400" y="990600"/>
            <a:ext cx="457200" cy="441325"/>
          </a:xfrm>
        </p:spPr>
        <p:txBody>
          <a:bodyPr/>
          <a:lstStyle/>
          <a:p>
            <a:fld id="{CE6E5FBD-3E76-4ED6-8115-BF0DB60902A2}" type="slidenum">
              <a:rPr lang="en-US" smtClean="0"/>
              <a:pPr/>
              <a:t>27</a:t>
            </a:fld>
            <a:endParaRPr lang="en-US" dirty="0"/>
          </a:p>
        </p:txBody>
      </p:sp>
    </p:spTree>
    <p:extLst>
      <p:ext uri="{BB962C8B-B14F-4D97-AF65-F5344CB8AC3E}">
        <p14:creationId xmlns:p14="http://schemas.microsoft.com/office/powerpoint/2010/main" val="136475357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Who uses WL2K?</a:t>
            </a:r>
            <a:endParaRPr lang="en-US" dirty="0"/>
          </a:p>
        </p:txBody>
      </p:sp>
      <p:sp>
        <p:nvSpPr>
          <p:cNvPr id="4" name="Content Placeholder 3"/>
          <p:cNvSpPr>
            <a:spLocks noGrp="1"/>
          </p:cNvSpPr>
          <p:nvPr>
            <p:ph sz="quarter" idx="1"/>
          </p:nvPr>
        </p:nvSpPr>
        <p:spPr/>
        <p:txBody>
          <a:bodyPr/>
          <a:lstStyle/>
          <a:p>
            <a:pPr>
              <a:lnSpc>
                <a:spcPct val="150000"/>
              </a:lnSpc>
              <a:buFont typeface="Courier New"/>
              <a:buChar char="o"/>
            </a:pPr>
            <a:r>
              <a:rPr lang="en-US" dirty="0" smtClean="0"/>
              <a:t>Licensed Amateur Radio Operators</a:t>
            </a:r>
          </a:p>
          <a:p>
            <a:pPr>
              <a:lnSpc>
                <a:spcPct val="150000"/>
              </a:lnSpc>
              <a:buFont typeface="Courier New"/>
              <a:buChar char="o"/>
            </a:pPr>
            <a:r>
              <a:rPr lang="en-US" dirty="0" smtClean="0"/>
              <a:t>Government &amp; NGO Public Service Orgs</a:t>
            </a:r>
          </a:p>
          <a:p>
            <a:pPr>
              <a:lnSpc>
                <a:spcPct val="150000"/>
              </a:lnSpc>
              <a:buFont typeface="Courier New"/>
              <a:buChar char="o"/>
            </a:pPr>
            <a:r>
              <a:rPr lang="en-US" dirty="0" smtClean="0">
                <a:solidFill>
                  <a:srgbClr val="000000"/>
                </a:solidFill>
              </a:rPr>
              <a:t>Medical &amp; Humanitarian Non-Profits</a:t>
            </a:r>
          </a:p>
        </p:txBody>
      </p:sp>
      <p:sp>
        <p:nvSpPr>
          <p:cNvPr id="6" name="Slide Number Placeholder 2"/>
          <p:cNvSpPr>
            <a:spLocks noGrp="1"/>
          </p:cNvSpPr>
          <p:nvPr>
            <p:ph type="sldNum" sz="quarter" idx="12"/>
          </p:nvPr>
        </p:nvSpPr>
        <p:spPr>
          <a:xfrm>
            <a:off x="4343400" y="1006475"/>
            <a:ext cx="457200" cy="441325"/>
          </a:xfrm>
        </p:spPr>
        <p:txBody>
          <a:bodyPr/>
          <a:lstStyle/>
          <a:p>
            <a:fld id="{CE6E5FBD-3E76-4ED6-8115-BF0DB60902A2}" type="slidenum">
              <a:rPr lang="en-US" smtClean="0"/>
              <a:pPr/>
              <a:t>28</a:t>
            </a:fld>
            <a:endParaRPr lang="en-US" dirty="0"/>
          </a:p>
        </p:txBody>
      </p:sp>
    </p:spTree>
    <p:extLst>
      <p:ext uri="{BB962C8B-B14F-4D97-AF65-F5344CB8AC3E}">
        <p14:creationId xmlns:p14="http://schemas.microsoft.com/office/powerpoint/2010/main" val="60434293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Who uses WL2K?</a:t>
            </a:r>
            <a:endParaRPr lang="en-US" dirty="0"/>
          </a:p>
        </p:txBody>
      </p:sp>
      <p:sp>
        <p:nvSpPr>
          <p:cNvPr id="4" name="Content Placeholder 3"/>
          <p:cNvSpPr>
            <a:spLocks noGrp="1"/>
          </p:cNvSpPr>
          <p:nvPr>
            <p:ph sz="quarter" idx="1"/>
          </p:nvPr>
        </p:nvSpPr>
        <p:spPr/>
        <p:txBody>
          <a:bodyPr/>
          <a:lstStyle/>
          <a:p>
            <a:pPr>
              <a:lnSpc>
                <a:spcPct val="150000"/>
              </a:lnSpc>
              <a:buFont typeface="Courier New"/>
              <a:buChar char="o"/>
            </a:pPr>
            <a:r>
              <a:rPr lang="en-US" dirty="0" smtClean="0"/>
              <a:t>Licensed Amateur Radio Operators</a:t>
            </a:r>
          </a:p>
          <a:p>
            <a:pPr>
              <a:lnSpc>
                <a:spcPct val="150000"/>
              </a:lnSpc>
              <a:buFont typeface="Courier New"/>
              <a:buChar char="o"/>
            </a:pPr>
            <a:r>
              <a:rPr lang="en-US" dirty="0" smtClean="0"/>
              <a:t>Government &amp; NGO Public Service Orgs</a:t>
            </a:r>
          </a:p>
          <a:p>
            <a:pPr>
              <a:lnSpc>
                <a:spcPct val="150000"/>
              </a:lnSpc>
              <a:buFont typeface="Courier New"/>
              <a:buChar char="o"/>
            </a:pPr>
            <a:r>
              <a:rPr lang="en-US" dirty="0" smtClean="0"/>
              <a:t>Medical &amp; Humanitarian Non-Profits</a:t>
            </a:r>
          </a:p>
          <a:p>
            <a:pPr>
              <a:lnSpc>
                <a:spcPct val="150000"/>
              </a:lnSpc>
              <a:buFont typeface="Courier New"/>
              <a:buChar char="o"/>
            </a:pPr>
            <a:r>
              <a:rPr lang="en-US" dirty="0" smtClean="0">
                <a:solidFill>
                  <a:schemeClr val="tx1"/>
                </a:solidFill>
              </a:rPr>
              <a:t>EmComm Organizations</a:t>
            </a:r>
          </a:p>
        </p:txBody>
      </p:sp>
      <p:sp>
        <p:nvSpPr>
          <p:cNvPr id="6" name="Slide Number Placeholder 2"/>
          <p:cNvSpPr>
            <a:spLocks noGrp="1"/>
          </p:cNvSpPr>
          <p:nvPr>
            <p:ph type="sldNum" sz="quarter" idx="12"/>
          </p:nvPr>
        </p:nvSpPr>
        <p:spPr>
          <a:xfrm>
            <a:off x="4343400" y="1006475"/>
            <a:ext cx="457200" cy="441325"/>
          </a:xfrm>
        </p:spPr>
        <p:txBody>
          <a:bodyPr/>
          <a:lstStyle/>
          <a:p>
            <a:fld id="{CE6E5FBD-3E76-4ED6-8115-BF0DB60902A2}" type="slidenum">
              <a:rPr lang="en-US" smtClean="0"/>
              <a:pPr/>
              <a:t>29</a:t>
            </a:fld>
            <a:endParaRPr lang="en-US" dirty="0"/>
          </a:p>
        </p:txBody>
      </p:sp>
    </p:spTree>
    <p:extLst>
      <p:ext uri="{BB962C8B-B14F-4D97-AF65-F5344CB8AC3E}">
        <p14:creationId xmlns:p14="http://schemas.microsoft.com/office/powerpoint/2010/main" val="70024230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Who uses WL2K?</a:t>
            </a:r>
            <a:endParaRPr lang="en-US" dirty="0"/>
          </a:p>
        </p:txBody>
      </p:sp>
      <p:sp>
        <p:nvSpPr>
          <p:cNvPr id="4" name="Content Placeholder 3"/>
          <p:cNvSpPr>
            <a:spLocks noGrp="1"/>
          </p:cNvSpPr>
          <p:nvPr>
            <p:ph sz="quarter" idx="1"/>
          </p:nvPr>
        </p:nvSpPr>
        <p:spPr/>
        <p:txBody>
          <a:bodyPr>
            <a:normAutofit/>
          </a:bodyPr>
          <a:lstStyle/>
          <a:p>
            <a:pPr>
              <a:lnSpc>
                <a:spcPct val="150000"/>
              </a:lnSpc>
              <a:buFont typeface="Courier New"/>
              <a:buChar char="o"/>
            </a:pPr>
            <a:r>
              <a:rPr lang="en-US" dirty="0" smtClean="0"/>
              <a:t>Licensed Amateur Radio Operators</a:t>
            </a:r>
          </a:p>
          <a:p>
            <a:pPr>
              <a:lnSpc>
                <a:spcPct val="150000"/>
              </a:lnSpc>
              <a:buFont typeface="Courier New"/>
              <a:buChar char="o"/>
            </a:pPr>
            <a:r>
              <a:rPr lang="en-US" dirty="0" smtClean="0"/>
              <a:t>Government &amp; NGO Public Service Orgs</a:t>
            </a:r>
          </a:p>
          <a:p>
            <a:pPr>
              <a:lnSpc>
                <a:spcPct val="150000"/>
              </a:lnSpc>
              <a:buFont typeface="Courier New"/>
              <a:buChar char="o"/>
            </a:pPr>
            <a:r>
              <a:rPr lang="en-US" dirty="0" smtClean="0"/>
              <a:t>Medical &amp; Humanitarian Non-Profits</a:t>
            </a:r>
          </a:p>
          <a:p>
            <a:pPr>
              <a:lnSpc>
                <a:spcPct val="150000"/>
              </a:lnSpc>
              <a:buFont typeface="Courier New"/>
              <a:buChar char="o"/>
            </a:pPr>
            <a:r>
              <a:rPr lang="en-US" dirty="0" smtClean="0"/>
              <a:t>EmComm Organizations</a:t>
            </a:r>
          </a:p>
          <a:p>
            <a:pPr>
              <a:lnSpc>
                <a:spcPct val="150000"/>
              </a:lnSpc>
              <a:buFont typeface="Courier New"/>
              <a:buChar char="o"/>
            </a:pPr>
            <a:r>
              <a:rPr lang="en-US" dirty="0" smtClean="0">
                <a:solidFill>
                  <a:srgbClr val="000000"/>
                </a:solidFill>
              </a:rPr>
              <a:t>MARS / SHARES</a:t>
            </a:r>
            <a:endParaRPr lang="en-US" dirty="0">
              <a:solidFill>
                <a:srgbClr val="000000"/>
              </a:solidFill>
            </a:endParaRPr>
          </a:p>
        </p:txBody>
      </p:sp>
      <p:sp>
        <p:nvSpPr>
          <p:cNvPr id="6" name="Slide Number Placeholder 2"/>
          <p:cNvSpPr>
            <a:spLocks noGrp="1"/>
          </p:cNvSpPr>
          <p:nvPr>
            <p:ph type="sldNum" sz="quarter" idx="12"/>
          </p:nvPr>
        </p:nvSpPr>
        <p:spPr>
          <a:xfrm>
            <a:off x="4343400" y="1006475"/>
            <a:ext cx="457200" cy="441325"/>
          </a:xfrm>
        </p:spPr>
        <p:txBody>
          <a:bodyPr/>
          <a:lstStyle/>
          <a:p>
            <a:fld id="{CE6E5FBD-3E76-4ED6-8115-BF0DB60902A2}" type="slidenum">
              <a:rPr lang="en-US" smtClean="0"/>
              <a:pPr/>
              <a:t>30</a:t>
            </a:fld>
            <a:endParaRPr lang="en-US" dirty="0"/>
          </a:p>
        </p:txBody>
      </p:sp>
    </p:spTree>
    <p:extLst>
      <p:ext uri="{BB962C8B-B14F-4D97-AF65-F5344CB8AC3E}">
        <p14:creationId xmlns:p14="http://schemas.microsoft.com/office/powerpoint/2010/main" val="1109697188"/>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Who uses WL2K?</a:t>
            </a:r>
            <a:endParaRPr lang="en-US" dirty="0"/>
          </a:p>
        </p:txBody>
      </p:sp>
      <p:sp>
        <p:nvSpPr>
          <p:cNvPr id="4" name="Content Placeholder 3"/>
          <p:cNvSpPr>
            <a:spLocks noGrp="1"/>
          </p:cNvSpPr>
          <p:nvPr>
            <p:ph sz="quarter" idx="1"/>
          </p:nvPr>
        </p:nvSpPr>
        <p:spPr/>
        <p:txBody>
          <a:bodyPr>
            <a:normAutofit/>
          </a:bodyPr>
          <a:lstStyle/>
          <a:p>
            <a:pPr>
              <a:lnSpc>
                <a:spcPct val="150000"/>
              </a:lnSpc>
              <a:buFont typeface="Courier New"/>
              <a:buChar char="o"/>
            </a:pPr>
            <a:r>
              <a:rPr lang="en-US" dirty="0" smtClean="0">
                <a:solidFill>
                  <a:schemeClr val="bg1">
                    <a:lumMod val="50000"/>
                  </a:schemeClr>
                </a:solidFill>
              </a:rPr>
              <a:t>Licensed Amateur Radio Operators</a:t>
            </a:r>
          </a:p>
          <a:p>
            <a:pPr>
              <a:lnSpc>
                <a:spcPct val="150000"/>
              </a:lnSpc>
              <a:buFont typeface="Courier New"/>
              <a:buChar char="o"/>
            </a:pPr>
            <a:r>
              <a:rPr lang="en-US" dirty="0" smtClean="0">
                <a:solidFill>
                  <a:schemeClr val="bg1">
                    <a:lumMod val="50000"/>
                  </a:schemeClr>
                </a:solidFill>
              </a:rPr>
              <a:t>Government &amp; NGO Public Service Organizations</a:t>
            </a:r>
          </a:p>
          <a:p>
            <a:pPr>
              <a:lnSpc>
                <a:spcPct val="150000"/>
              </a:lnSpc>
              <a:buFont typeface="Courier New"/>
              <a:buChar char="o"/>
            </a:pPr>
            <a:r>
              <a:rPr lang="en-US" dirty="0" smtClean="0">
                <a:solidFill>
                  <a:schemeClr val="bg1">
                    <a:lumMod val="50000"/>
                  </a:schemeClr>
                </a:solidFill>
              </a:rPr>
              <a:t>Medical &amp; Humanitarian Non-Profits</a:t>
            </a:r>
          </a:p>
          <a:p>
            <a:pPr>
              <a:lnSpc>
                <a:spcPct val="150000"/>
              </a:lnSpc>
              <a:buFont typeface="Courier New"/>
              <a:buChar char="o"/>
            </a:pPr>
            <a:r>
              <a:rPr lang="en-US" dirty="0" smtClean="0">
                <a:solidFill>
                  <a:schemeClr val="bg1">
                    <a:lumMod val="50000"/>
                  </a:schemeClr>
                </a:solidFill>
              </a:rPr>
              <a:t>EmComm Organizations</a:t>
            </a:r>
          </a:p>
          <a:p>
            <a:pPr>
              <a:lnSpc>
                <a:spcPct val="150000"/>
              </a:lnSpc>
              <a:buFont typeface="Courier New"/>
              <a:buChar char="o"/>
            </a:pPr>
            <a:r>
              <a:rPr lang="en-US" dirty="0" smtClean="0">
                <a:solidFill>
                  <a:schemeClr val="bg1">
                    <a:lumMod val="50000"/>
                  </a:schemeClr>
                </a:solidFill>
              </a:rPr>
              <a:t>MARS / SHARES</a:t>
            </a:r>
          </a:p>
          <a:p>
            <a:pPr>
              <a:lnSpc>
                <a:spcPct val="150000"/>
              </a:lnSpc>
              <a:buFont typeface="Courier New"/>
              <a:buChar char="o"/>
            </a:pPr>
            <a:r>
              <a:rPr lang="en-US" sz="2800" dirty="0" smtClean="0">
                <a:solidFill>
                  <a:srgbClr val="000000"/>
                </a:solidFill>
              </a:rPr>
              <a:t>You!!!</a:t>
            </a:r>
            <a:endParaRPr lang="en-US" sz="2800" dirty="0">
              <a:solidFill>
                <a:srgbClr val="000000"/>
              </a:solidFill>
            </a:endParaRPr>
          </a:p>
        </p:txBody>
      </p:sp>
      <p:sp>
        <p:nvSpPr>
          <p:cNvPr id="6" name="Slide Number Placeholder 2"/>
          <p:cNvSpPr>
            <a:spLocks noGrp="1"/>
          </p:cNvSpPr>
          <p:nvPr>
            <p:ph type="sldNum" sz="quarter" idx="12"/>
          </p:nvPr>
        </p:nvSpPr>
        <p:spPr>
          <a:xfrm>
            <a:off x="4343400" y="1006475"/>
            <a:ext cx="457200" cy="441325"/>
          </a:xfrm>
        </p:spPr>
        <p:txBody>
          <a:bodyPr/>
          <a:lstStyle/>
          <a:p>
            <a:fld id="{CE6E5FBD-3E76-4ED6-8115-BF0DB60902A2}" type="slidenum">
              <a:rPr lang="en-US" smtClean="0"/>
              <a:pPr/>
              <a:t>31</a:t>
            </a:fld>
            <a:endParaRPr lang="en-US" dirty="0"/>
          </a:p>
        </p:txBody>
      </p:sp>
    </p:spTree>
    <p:extLst>
      <p:ext uri="{BB962C8B-B14F-4D97-AF65-F5344CB8AC3E}">
        <p14:creationId xmlns:p14="http://schemas.microsoft.com/office/powerpoint/2010/main" val="128618718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1368426" y="3352800"/>
            <a:ext cx="6480174" cy="914400"/>
          </a:xfrm>
        </p:spPr>
        <p:txBody>
          <a:bodyPr>
            <a:normAutofit/>
          </a:bodyPr>
          <a:lstStyle/>
          <a:p>
            <a:r>
              <a:rPr lang="en-US" sz="3200" dirty="0" smtClean="0"/>
              <a:t>How to access wl2k?</a:t>
            </a:r>
            <a:endParaRPr lang="en-US" sz="3200" dirty="0"/>
          </a:p>
        </p:txBody>
      </p:sp>
      <p:sp>
        <p:nvSpPr>
          <p:cNvPr id="5" name="Title 4"/>
          <p:cNvSpPr>
            <a:spLocks noGrp="1"/>
          </p:cNvSpPr>
          <p:nvPr>
            <p:ph type="title"/>
          </p:nvPr>
        </p:nvSpPr>
        <p:spPr>
          <a:xfrm>
            <a:off x="722313" y="533400"/>
            <a:ext cx="7772400" cy="1447800"/>
          </a:xfrm>
        </p:spPr>
        <p:txBody>
          <a:bodyPr>
            <a:normAutofit fontScale="90000"/>
          </a:bodyPr>
          <a:lstStyle/>
          <a:p>
            <a:r>
              <a:rPr lang="en-US" dirty="0" smtClean="0"/>
              <a:t>Winlink</a:t>
            </a:r>
            <a:br>
              <a:rPr lang="en-US" dirty="0" smtClean="0"/>
            </a:br>
            <a:r>
              <a:rPr lang="en-US" sz="3200" dirty="0" smtClean="0"/>
              <a:t>Global Radio Email</a:t>
            </a:r>
            <a:br>
              <a:rPr lang="en-US" sz="3200" dirty="0" smtClean="0"/>
            </a:br>
            <a:endParaRPr lang="en-US" sz="2000" dirty="0"/>
          </a:p>
        </p:txBody>
      </p:sp>
    </p:spTree>
    <p:extLst>
      <p:ext uri="{BB962C8B-B14F-4D97-AF65-F5344CB8AC3E}">
        <p14:creationId xmlns:p14="http://schemas.microsoft.com/office/powerpoint/2010/main" val="236249201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to access WL2K?</a:t>
            </a:r>
            <a:endParaRPr lang="en-US" dirty="0"/>
          </a:p>
        </p:txBody>
      </p:sp>
      <p:sp>
        <p:nvSpPr>
          <p:cNvPr id="5" name="Rectangle 4"/>
          <p:cNvSpPr/>
          <p:nvPr/>
        </p:nvSpPr>
        <p:spPr>
          <a:xfrm>
            <a:off x="457200" y="2546579"/>
            <a:ext cx="8229600" cy="2862323"/>
          </a:xfrm>
          <a:prstGeom prst="rect">
            <a:avLst/>
          </a:prstGeom>
        </p:spPr>
        <p:txBody>
          <a:bodyPr wrap="square">
            <a:spAutoFit/>
          </a:bodyPr>
          <a:lstStyle/>
          <a:p>
            <a:r>
              <a:rPr lang="en-US" dirty="0" smtClean="0"/>
              <a:t>1. Visit </a:t>
            </a:r>
            <a:r>
              <a:rPr lang="en-US" dirty="0" smtClean="0">
                <a:hlinkClick r:id="rId3"/>
              </a:rPr>
              <a:t>http://www.winlink.org/user</a:t>
            </a:r>
            <a:r>
              <a:rPr lang="en-US" dirty="0" smtClean="0"/>
              <a:t> for instructions to create your account.</a:t>
            </a:r>
          </a:p>
          <a:p>
            <a:endParaRPr lang="en-US" dirty="0"/>
          </a:p>
          <a:p>
            <a:r>
              <a:rPr lang="en-US" dirty="0" smtClean="0"/>
              <a:t>2. Download Winlink </a:t>
            </a:r>
            <a:r>
              <a:rPr lang="en-US" dirty="0"/>
              <a:t>Express: </a:t>
            </a:r>
            <a:r>
              <a:rPr lang="en-US" u="sng" dirty="0">
                <a:hlinkClick r:id="rId4"/>
              </a:rPr>
              <a:t>http://www.winlink.org/RMSExpress</a:t>
            </a:r>
          </a:p>
          <a:p>
            <a:endParaRPr lang="en-US" dirty="0"/>
          </a:p>
          <a:p>
            <a:r>
              <a:rPr lang="en-US" dirty="0"/>
              <a:t>3. Watch this video: </a:t>
            </a:r>
            <a:r>
              <a:rPr lang="en-US" sz="1300" u="sng" dirty="0">
                <a:hlinkClick r:id="rId5"/>
              </a:rPr>
              <a:t>http://www.winlink.org/content/k4ref_how_to_video_series_winlink_rms_express</a:t>
            </a:r>
          </a:p>
          <a:p>
            <a:endParaRPr lang="en-US" dirty="0"/>
          </a:p>
          <a:p>
            <a:r>
              <a:rPr lang="en-US" dirty="0"/>
              <a:t>4. Read the program help </a:t>
            </a:r>
            <a:r>
              <a:rPr lang="en-US" dirty="0" smtClean="0"/>
              <a:t>files and </a:t>
            </a:r>
            <a:r>
              <a:rPr lang="en-US" dirty="0"/>
              <a:t>configure it. </a:t>
            </a:r>
          </a:p>
          <a:p>
            <a:endParaRPr lang="en-US" dirty="0"/>
          </a:p>
          <a:p>
            <a:r>
              <a:rPr lang="en-US" dirty="0"/>
              <a:t>5. </a:t>
            </a:r>
            <a:r>
              <a:rPr lang="en-US" dirty="0" smtClean="0">
                <a:solidFill>
                  <a:srgbClr val="000000"/>
                </a:solidFill>
                <a:ea typeface="Lucida Grande"/>
                <a:cs typeface="Lucida Grande"/>
              </a:rPr>
              <a:t>Use </a:t>
            </a:r>
            <a:r>
              <a:rPr lang="en-US" dirty="0">
                <a:solidFill>
                  <a:srgbClr val="000000"/>
                </a:solidFill>
                <a:ea typeface="Lucida Grande"/>
                <a:cs typeface="Lucida Grande"/>
              </a:rPr>
              <a:t>'Telnet' sessions to practice and experiment until you can set up </a:t>
            </a:r>
            <a:r>
              <a:rPr lang="en-US" dirty="0" smtClean="0">
                <a:solidFill>
                  <a:srgbClr val="000000"/>
                </a:solidFill>
                <a:ea typeface="Lucida Grande"/>
                <a:cs typeface="Lucida Grande"/>
              </a:rPr>
              <a:t>your </a:t>
            </a:r>
            <a:r>
              <a:rPr lang="en-US" dirty="0">
                <a:solidFill>
                  <a:srgbClr val="000000"/>
                </a:solidFill>
                <a:ea typeface="Lucida Grande"/>
                <a:cs typeface="Lucida Grande"/>
              </a:rPr>
              <a:t>radio </a:t>
            </a:r>
            <a:r>
              <a:rPr lang="en-US" dirty="0" smtClean="0">
                <a:solidFill>
                  <a:srgbClr val="000000"/>
                </a:solidFill>
                <a:ea typeface="Lucida Grande"/>
                <a:cs typeface="Lucida Grande"/>
              </a:rPr>
              <a:t>installation.</a:t>
            </a:r>
            <a:endParaRPr lang="en-US" dirty="0"/>
          </a:p>
        </p:txBody>
      </p:sp>
      <p:sp>
        <p:nvSpPr>
          <p:cNvPr id="6" name="TextBox 5"/>
          <p:cNvSpPr txBox="1"/>
          <p:nvPr/>
        </p:nvSpPr>
        <p:spPr>
          <a:xfrm>
            <a:off x="2902984" y="1667011"/>
            <a:ext cx="3345193" cy="646331"/>
          </a:xfrm>
          <a:prstGeom prst="rect">
            <a:avLst/>
          </a:prstGeom>
          <a:noFill/>
        </p:spPr>
        <p:txBody>
          <a:bodyPr wrap="square" rtlCol="0">
            <a:spAutoFit/>
          </a:bodyPr>
          <a:lstStyle/>
          <a:p>
            <a:r>
              <a:rPr lang="en-US" sz="3600" dirty="0" smtClean="0"/>
              <a:t>Get an Account</a:t>
            </a:r>
            <a:endParaRPr lang="en-US" sz="3600" dirty="0"/>
          </a:p>
        </p:txBody>
      </p:sp>
      <p:sp>
        <p:nvSpPr>
          <p:cNvPr id="8" name="Slide Number Placeholder 2"/>
          <p:cNvSpPr>
            <a:spLocks noGrp="1"/>
          </p:cNvSpPr>
          <p:nvPr>
            <p:ph type="sldNum" sz="quarter" idx="12"/>
          </p:nvPr>
        </p:nvSpPr>
        <p:spPr>
          <a:xfrm>
            <a:off x="4343400" y="1006475"/>
            <a:ext cx="457200" cy="441325"/>
          </a:xfrm>
        </p:spPr>
        <p:txBody>
          <a:bodyPr/>
          <a:lstStyle/>
          <a:p>
            <a:fld id="{CE6E5FBD-3E76-4ED6-8115-BF0DB60902A2}" type="slidenum">
              <a:rPr lang="en-US" smtClean="0"/>
              <a:pPr/>
              <a:t>33</a:t>
            </a:fld>
            <a:endParaRPr lang="en-US" dirty="0"/>
          </a:p>
        </p:txBody>
      </p:sp>
    </p:spTree>
    <p:extLst>
      <p:ext uri="{BB962C8B-B14F-4D97-AF65-F5344CB8AC3E}">
        <p14:creationId xmlns:p14="http://schemas.microsoft.com/office/powerpoint/2010/main" val="2648583707"/>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to access WL2K?</a:t>
            </a:r>
            <a:endParaRPr lang="en-US" dirty="0"/>
          </a:p>
        </p:txBody>
      </p:sp>
      <p:sp>
        <p:nvSpPr>
          <p:cNvPr id="4" name="TextBox 3"/>
          <p:cNvSpPr txBox="1"/>
          <p:nvPr/>
        </p:nvSpPr>
        <p:spPr>
          <a:xfrm>
            <a:off x="388602" y="1627427"/>
            <a:ext cx="8321775" cy="646331"/>
          </a:xfrm>
          <a:prstGeom prst="rect">
            <a:avLst/>
          </a:prstGeom>
          <a:noFill/>
        </p:spPr>
        <p:txBody>
          <a:bodyPr wrap="square" rtlCol="0">
            <a:spAutoFit/>
          </a:bodyPr>
          <a:lstStyle/>
          <a:p>
            <a:pPr algn="ctr"/>
            <a:r>
              <a:rPr lang="en-US" sz="3600" dirty="0" smtClean="0"/>
              <a:t>How to Send Email to Winlink Address</a:t>
            </a:r>
            <a:endParaRPr lang="en-US" sz="3600" dirty="0"/>
          </a:p>
        </p:txBody>
      </p:sp>
      <p:sp>
        <p:nvSpPr>
          <p:cNvPr id="6" name="Slide Number Placeholder 2"/>
          <p:cNvSpPr>
            <a:spLocks noGrp="1"/>
          </p:cNvSpPr>
          <p:nvPr>
            <p:ph type="sldNum" sz="quarter" idx="12"/>
          </p:nvPr>
        </p:nvSpPr>
        <p:spPr>
          <a:xfrm>
            <a:off x="4343400" y="1006475"/>
            <a:ext cx="457200" cy="441325"/>
          </a:xfrm>
        </p:spPr>
        <p:txBody>
          <a:bodyPr/>
          <a:lstStyle/>
          <a:p>
            <a:fld id="{CE6E5FBD-3E76-4ED6-8115-BF0DB60902A2}" type="slidenum">
              <a:rPr lang="en-US" smtClean="0"/>
              <a:pPr/>
              <a:t>34</a:t>
            </a:fld>
            <a:endParaRPr lang="en-US" dirty="0"/>
          </a:p>
        </p:txBody>
      </p:sp>
    </p:spTree>
    <p:extLst>
      <p:ext uri="{BB962C8B-B14F-4D97-AF65-F5344CB8AC3E}">
        <p14:creationId xmlns:p14="http://schemas.microsoft.com/office/powerpoint/2010/main" val="26062399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access WL2K?</a:t>
            </a:r>
            <a:endParaRPr lang="en-US" dirty="0"/>
          </a:p>
        </p:txBody>
      </p:sp>
      <p:sp>
        <p:nvSpPr>
          <p:cNvPr id="3" name="Content Placeholder 2"/>
          <p:cNvSpPr>
            <a:spLocks noGrp="1"/>
          </p:cNvSpPr>
          <p:nvPr>
            <p:ph sz="quarter" idx="1"/>
          </p:nvPr>
        </p:nvSpPr>
        <p:spPr>
          <a:xfrm>
            <a:off x="301752" y="2502002"/>
            <a:ext cx="8503920" cy="3597045"/>
          </a:xfrm>
        </p:spPr>
        <p:txBody>
          <a:bodyPr/>
          <a:lstStyle/>
          <a:p>
            <a:pPr>
              <a:lnSpc>
                <a:spcPct val="150000"/>
              </a:lnSpc>
              <a:buFont typeface="Courier New"/>
              <a:buChar char="o"/>
            </a:pPr>
            <a:r>
              <a:rPr lang="en-US" dirty="0" smtClean="0"/>
              <a:t>Addressing</a:t>
            </a:r>
            <a:endParaRPr lang="en-US" sz="1300" dirty="0"/>
          </a:p>
          <a:p>
            <a:pPr lvl="1">
              <a:lnSpc>
                <a:spcPct val="150000"/>
              </a:lnSpc>
              <a:buFont typeface="Courier New"/>
              <a:buChar char="o"/>
            </a:pPr>
            <a:r>
              <a:rPr lang="en-US" dirty="0" smtClean="0">
                <a:solidFill>
                  <a:schemeClr val="tx1"/>
                </a:solidFill>
              </a:rPr>
              <a:t>From within Winlink</a:t>
            </a:r>
          </a:p>
          <a:p>
            <a:pPr lvl="2">
              <a:lnSpc>
                <a:spcPct val="150000"/>
              </a:lnSpc>
              <a:buFont typeface="Courier New"/>
              <a:buChar char="o"/>
            </a:pPr>
            <a:r>
              <a:rPr lang="en-US" dirty="0" smtClean="0"/>
              <a:t>Example - </a:t>
            </a:r>
            <a:r>
              <a:rPr lang="en-US" dirty="0" smtClean="0">
                <a:solidFill>
                  <a:schemeClr val="bg1">
                    <a:lumMod val="50000"/>
                  </a:schemeClr>
                </a:solidFill>
              </a:rPr>
              <a:t>TO: </a:t>
            </a:r>
            <a:r>
              <a:rPr lang="en-US" dirty="0" smtClean="0"/>
              <a:t>N3JET</a:t>
            </a:r>
            <a:endParaRPr lang="en-US" dirty="0" smtClean="0">
              <a:solidFill>
                <a:schemeClr val="tx1"/>
              </a:solidFill>
            </a:endParaRPr>
          </a:p>
        </p:txBody>
      </p:sp>
      <p:sp>
        <p:nvSpPr>
          <p:cNvPr id="4" name="TextBox 3"/>
          <p:cNvSpPr txBox="1"/>
          <p:nvPr/>
        </p:nvSpPr>
        <p:spPr>
          <a:xfrm>
            <a:off x="388602" y="1627427"/>
            <a:ext cx="8321775" cy="646331"/>
          </a:xfrm>
          <a:prstGeom prst="rect">
            <a:avLst/>
          </a:prstGeom>
          <a:noFill/>
        </p:spPr>
        <p:txBody>
          <a:bodyPr wrap="square" rtlCol="0">
            <a:spAutoFit/>
          </a:bodyPr>
          <a:lstStyle/>
          <a:p>
            <a:pPr algn="ctr"/>
            <a:r>
              <a:rPr lang="en-US" sz="3600" dirty="0" smtClean="0"/>
              <a:t>How to Send Email </a:t>
            </a:r>
            <a:r>
              <a:rPr lang="en-US" sz="3600" u="sng" dirty="0" smtClean="0"/>
              <a:t>to</a:t>
            </a:r>
            <a:r>
              <a:rPr lang="en-US" sz="3600" dirty="0" smtClean="0"/>
              <a:t> Winlink Address</a:t>
            </a:r>
            <a:endParaRPr lang="en-US" sz="3600" dirty="0"/>
          </a:p>
        </p:txBody>
      </p:sp>
      <p:sp>
        <p:nvSpPr>
          <p:cNvPr id="6" name="Slide Number Placeholder 2"/>
          <p:cNvSpPr>
            <a:spLocks noGrp="1"/>
          </p:cNvSpPr>
          <p:nvPr>
            <p:ph type="sldNum" sz="quarter" idx="12"/>
          </p:nvPr>
        </p:nvSpPr>
        <p:spPr>
          <a:xfrm>
            <a:off x="4343400" y="1006475"/>
            <a:ext cx="457200" cy="441325"/>
          </a:xfrm>
        </p:spPr>
        <p:txBody>
          <a:bodyPr/>
          <a:lstStyle/>
          <a:p>
            <a:fld id="{CE6E5FBD-3E76-4ED6-8115-BF0DB60902A2}" type="slidenum">
              <a:rPr lang="en-US" smtClean="0"/>
              <a:pPr/>
              <a:t>35</a:t>
            </a:fld>
            <a:endParaRPr lang="en-US" dirty="0"/>
          </a:p>
        </p:txBody>
      </p:sp>
    </p:spTree>
    <p:extLst>
      <p:ext uri="{BB962C8B-B14F-4D97-AF65-F5344CB8AC3E}">
        <p14:creationId xmlns:p14="http://schemas.microsoft.com/office/powerpoint/2010/main" val="419586704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access WL2K?</a:t>
            </a:r>
            <a:endParaRPr lang="en-US" dirty="0"/>
          </a:p>
        </p:txBody>
      </p:sp>
      <p:sp>
        <p:nvSpPr>
          <p:cNvPr id="3" name="Content Placeholder 2"/>
          <p:cNvSpPr>
            <a:spLocks noGrp="1"/>
          </p:cNvSpPr>
          <p:nvPr>
            <p:ph sz="quarter" idx="1"/>
          </p:nvPr>
        </p:nvSpPr>
        <p:spPr>
          <a:xfrm>
            <a:off x="301752" y="2502002"/>
            <a:ext cx="8503920" cy="3597045"/>
          </a:xfrm>
        </p:spPr>
        <p:txBody>
          <a:bodyPr/>
          <a:lstStyle/>
          <a:p>
            <a:pPr>
              <a:lnSpc>
                <a:spcPct val="150000"/>
              </a:lnSpc>
              <a:buFont typeface="Courier New"/>
              <a:buChar char="o"/>
            </a:pPr>
            <a:r>
              <a:rPr lang="en-US" dirty="0" smtClean="0"/>
              <a:t>Addressing</a:t>
            </a:r>
            <a:endParaRPr lang="en-US" sz="1300" dirty="0"/>
          </a:p>
          <a:p>
            <a:pPr lvl="1">
              <a:lnSpc>
                <a:spcPct val="150000"/>
              </a:lnSpc>
              <a:buFont typeface="Courier New"/>
              <a:buChar char="o"/>
            </a:pPr>
            <a:r>
              <a:rPr lang="en-US" dirty="0" smtClean="0">
                <a:solidFill>
                  <a:schemeClr val="tx1"/>
                </a:solidFill>
              </a:rPr>
              <a:t>From outside of Winlink</a:t>
            </a:r>
          </a:p>
          <a:p>
            <a:pPr marL="891540" lvl="2" indent="-342900">
              <a:lnSpc>
                <a:spcPct val="150000"/>
              </a:lnSpc>
              <a:buFont typeface="Courier New"/>
              <a:buChar char="o"/>
            </a:pPr>
            <a:r>
              <a:rPr lang="en-US" dirty="0"/>
              <a:t>Example - </a:t>
            </a:r>
            <a:r>
              <a:rPr lang="en-US" dirty="0">
                <a:solidFill>
                  <a:schemeClr val="bg1">
                    <a:lumMod val="50000"/>
                  </a:schemeClr>
                </a:solidFill>
              </a:rPr>
              <a:t>TO: </a:t>
            </a:r>
            <a:r>
              <a:rPr lang="en-US" dirty="0" smtClean="0">
                <a:solidFill>
                  <a:srgbClr val="000000"/>
                </a:solidFill>
              </a:rPr>
              <a:t>N3JET@winlink.org</a:t>
            </a:r>
          </a:p>
          <a:p>
            <a:pPr marL="1988820" lvl="6" indent="-342900">
              <a:lnSpc>
                <a:spcPct val="150000"/>
              </a:lnSpc>
              <a:buFont typeface="Courier New"/>
              <a:buChar char="o"/>
            </a:pPr>
            <a:r>
              <a:rPr lang="en-US" sz="2000" dirty="0" smtClean="0">
                <a:solidFill>
                  <a:schemeClr val="bg1">
                    <a:lumMod val="50000"/>
                  </a:schemeClr>
                </a:solidFill>
              </a:rPr>
              <a:t>Subj:</a:t>
            </a:r>
            <a:r>
              <a:rPr lang="en-US" sz="2000" dirty="0" smtClean="0">
                <a:solidFill>
                  <a:schemeClr val="tx1"/>
                </a:solidFill>
              </a:rPr>
              <a:t> //WL2K </a:t>
            </a:r>
            <a:r>
              <a:rPr lang="en-US" sz="2000" dirty="0" smtClean="0">
                <a:solidFill>
                  <a:srgbClr val="7F7F7F"/>
                </a:solidFill>
              </a:rPr>
              <a:t>{Subject}</a:t>
            </a:r>
            <a:endParaRPr lang="en-US" sz="2000" dirty="0">
              <a:solidFill>
                <a:srgbClr val="7F7F7F"/>
              </a:solidFill>
            </a:endParaRPr>
          </a:p>
          <a:p>
            <a:pPr lvl="1">
              <a:lnSpc>
                <a:spcPct val="150000"/>
              </a:lnSpc>
              <a:buFont typeface="Courier New"/>
              <a:buChar char="o"/>
            </a:pPr>
            <a:endParaRPr lang="en-US" dirty="0" smtClean="0">
              <a:solidFill>
                <a:schemeClr val="tx1"/>
              </a:solidFill>
            </a:endParaRPr>
          </a:p>
        </p:txBody>
      </p:sp>
      <p:sp>
        <p:nvSpPr>
          <p:cNvPr id="4" name="TextBox 3"/>
          <p:cNvSpPr txBox="1"/>
          <p:nvPr/>
        </p:nvSpPr>
        <p:spPr>
          <a:xfrm>
            <a:off x="388602" y="1627427"/>
            <a:ext cx="8321775" cy="646331"/>
          </a:xfrm>
          <a:prstGeom prst="rect">
            <a:avLst/>
          </a:prstGeom>
          <a:noFill/>
        </p:spPr>
        <p:txBody>
          <a:bodyPr wrap="square" rtlCol="0">
            <a:spAutoFit/>
          </a:bodyPr>
          <a:lstStyle/>
          <a:p>
            <a:pPr algn="ctr"/>
            <a:r>
              <a:rPr lang="en-US" sz="3600" dirty="0" smtClean="0"/>
              <a:t>How to Send Email </a:t>
            </a:r>
            <a:r>
              <a:rPr lang="en-US" sz="3600" u="sng" dirty="0" smtClean="0"/>
              <a:t>to</a:t>
            </a:r>
            <a:r>
              <a:rPr lang="en-US" sz="3600" dirty="0" smtClean="0"/>
              <a:t> Winlink Address</a:t>
            </a:r>
            <a:endParaRPr lang="en-US" sz="3600" dirty="0"/>
          </a:p>
        </p:txBody>
      </p:sp>
      <p:sp>
        <p:nvSpPr>
          <p:cNvPr id="6" name="Slide Number Placeholder 2"/>
          <p:cNvSpPr>
            <a:spLocks noGrp="1"/>
          </p:cNvSpPr>
          <p:nvPr>
            <p:ph type="sldNum" sz="quarter" idx="12"/>
          </p:nvPr>
        </p:nvSpPr>
        <p:spPr>
          <a:xfrm>
            <a:off x="4343400" y="1006475"/>
            <a:ext cx="457200" cy="441325"/>
          </a:xfrm>
        </p:spPr>
        <p:txBody>
          <a:bodyPr/>
          <a:lstStyle/>
          <a:p>
            <a:fld id="{CE6E5FBD-3E76-4ED6-8115-BF0DB60902A2}" type="slidenum">
              <a:rPr lang="en-US" smtClean="0"/>
              <a:pPr/>
              <a:t>36</a:t>
            </a:fld>
            <a:endParaRPr lang="en-US" dirty="0"/>
          </a:p>
        </p:txBody>
      </p:sp>
    </p:spTree>
    <p:extLst>
      <p:ext uri="{BB962C8B-B14F-4D97-AF65-F5344CB8AC3E}">
        <p14:creationId xmlns:p14="http://schemas.microsoft.com/office/powerpoint/2010/main" val="2063656344"/>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access WL2K?</a:t>
            </a:r>
            <a:endParaRPr lang="en-US" dirty="0"/>
          </a:p>
        </p:txBody>
      </p:sp>
      <p:sp>
        <p:nvSpPr>
          <p:cNvPr id="3" name="Content Placeholder 2"/>
          <p:cNvSpPr>
            <a:spLocks noGrp="1"/>
          </p:cNvSpPr>
          <p:nvPr>
            <p:ph sz="quarter" idx="1"/>
          </p:nvPr>
        </p:nvSpPr>
        <p:spPr>
          <a:xfrm>
            <a:off x="301752" y="2502002"/>
            <a:ext cx="8503920" cy="3597045"/>
          </a:xfrm>
        </p:spPr>
        <p:txBody>
          <a:bodyPr/>
          <a:lstStyle/>
          <a:p>
            <a:pPr>
              <a:lnSpc>
                <a:spcPct val="150000"/>
              </a:lnSpc>
              <a:buFont typeface="Courier New"/>
              <a:buChar char="o"/>
            </a:pPr>
            <a:r>
              <a:rPr lang="en-US" dirty="0" smtClean="0"/>
              <a:t>Addressing</a:t>
            </a:r>
          </a:p>
          <a:p>
            <a:pPr>
              <a:lnSpc>
                <a:spcPct val="150000"/>
              </a:lnSpc>
              <a:buFont typeface="Courier New"/>
              <a:buChar char="o"/>
            </a:pPr>
            <a:r>
              <a:rPr lang="en-US" dirty="0" smtClean="0"/>
              <a:t>SPAM Control</a:t>
            </a:r>
          </a:p>
        </p:txBody>
      </p:sp>
      <p:sp>
        <p:nvSpPr>
          <p:cNvPr id="4" name="TextBox 3"/>
          <p:cNvSpPr txBox="1"/>
          <p:nvPr/>
        </p:nvSpPr>
        <p:spPr>
          <a:xfrm>
            <a:off x="388602" y="1627427"/>
            <a:ext cx="8321775" cy="646331"/>
          </a:xfrm>
          <a:prstGeom prst="rect">
            <a:avLst/>
          </a:prstGeom>
          <a:noFill/>
        </p:spPr>
        <p:txBody>
          <a:bodyPr wrap="square" rtlCol="0">
            <a:spAutoFit/>
          </a:bodyPr>
          <a:lstStyle/>
          <a:p>
            <a:pPr algn="ctr"/>
            <a:r>
              <a:rPr lang="en-US" sz="3600" dirty="0" smtClean="0"/>
              <a:t>How to Send Email to Winlink Address</a:t>
            </a:r>
            <a:endParaRPr lang="en-US" sz="3600" dirty="0"/>
          </a:p>
        </p:txBody>
      </p:sp>
      <p:sp>
        <p:nvSpPr>
          <p:cNvPr id="6" name="Slide Number Placeholder 2"/>
          <p:cNvSpPr>
            <a:spLocks noGrp="1"/>
          </p:cNvSpPr>
          <p:nvPr>
            <p:ph type="sldNum" sz="quarter" idx="12"/>
          </p:nvPr>
        </p:nvSpPr>
        <p:spPr>
          <a:xfrm>
            <a:off x="4343400" y="1006475"/>
            <a:ext cx="457200" cy="441325"/>
          </a:xfrm>
        </p:spPr>
        <p:txBody>
          <a:bodyPr/>
          <a:lstStyle/>
          <a:p>
            <a:fld id="{CE6E5FBD-3E76-4ED6-8115-BF0DB60902A2}" type="slidenum">
              <a:rPr lang="en-US" smtClean="0"/>
              <a:pPr/>
              <a:t>37</a:t>
            </a:fld>
            <a:endParaRPr lang="en-US" dirty="0"/>
          </a:p>
        </p:txBody>
      </p:sp>
    </p:spTree>
    <p:extLst>
      <p:ext uri="{BB962C8B-B14F-4D97-AF65-F5344CB8AC3E}">
        <p14:creationId xmlns:p14="http://schemas.microsoft.com/office/powerpoint/2010/main" val="374889209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access WL2K?</a:t>
            </a:r>
            <a:endParaRPr lang="en-US" dirty="0"/>
          </a:p>
        </p:txBody>
      </p:sp>
      <p:sp>
        <p:nvSpPr>
          <p:cNvPr id="3" name="Content Placeholder 2"/>
          <p:cNvSpPr>
            <a:spLocks noGrp="1"/>
          </p:cNvSpPr>
          <p:nvPr>
            <p:ph sz="quarter" idx="1"/>
          </p:nvPr>
        </p:nvSpPr>
        <p:spPr>
          <a:xfrm>
            <a:off x="301752" y="2502002"/>
            <a:ext cx="8503920" cy="3597045"/>
          </a:xfrm>
        </p:spPr>
        <p:txBody>
          <a:bodyPr/>
          <a:lstStyle/>
          <a:p>
            <a:pPr>
              <a:lnSpc>
                <a:spcPct val="150000"/>
              </a:lnSpc>
              <a:buFont typeface="Courier New"/>
              <a:buChar char="o"/>
            </a:pPr>
            <a:r>
              <a:rPr lang="en-US" dirty="0" smtClean="0"/>
              <a:t>Addressing</a:t>
            </a:r>
          </a:p>
          <a:p>
            <a:pPr>
              <a:lnSpc>
                <a:spcPct val="150000"/>
              </a:lnSpc>
              <a:buFont typeface="Courier New"/>
              <a:buChar char="o"/>
            </a:pPr>
            <a:r>
              <a:rPr lang="en-US" dirty="0" smtClean="0"/>
              <a:t>SPAM Control</a:t>
            </a:r>
          </a:p>
          <a:p>
            <a:pPr>
              <a:lnSpc>
                <a:spcPct val="150000"/>
              </a:lnSpc>
              <a:buFont typeface="Courier New"/>
              <a:buChar char="o"/>
            </a:pPr>
            <a:r>
              <a:rPr lang="en-US" dirty="0" smtClean="0"/>
              <a:t>File Size</a:t>
            </a:r>
          </a:p>
        </p:txBody>
      </p:sp>
      <p:sp>
        <p:nvSpPr>
          <p:cNvPr id="4" name="TextBox 3"/>
          <p:cNvSpPr txBox="1"/>
          <p:nvPr/>
        </p:nvSpPr>
        <p:spPr>
          <a:xfrm>
            <a:off x="388602" y="1627427"/>
            <a:ext cx="8321775" cy="646331"/>
          </a:xfrm>
          <a:prstGeom prst="rect">
            <a:avLst/>
          </a:prstGeom>
          <a:noFill/>
        </p:spPr>
        <p:txBody>
          <a:bodyPr wrap="square" rtlCol="0">
            <a:spAutoFit/>
          </a:bodyPr>
          <a:lstStyle/>
          <a:p>
            <a:pPr algn="ctr"/>
            <a:r>
              <a:rPr lang="en-US" sz="3600" dirty="0" smtClean="0"/>
              <a:t>How to Send Email to Winlink Address</a:t>
            </a:r>
            <a:endParaRPr lang="en-US" sz="3600" dirty="0"/>
          </a:p>
        </p:txBody>
      </p:sp>
      <p:sp>
        <p:nvSpPr>
          <p:cNvPr id="6" name="Slide Number Placeholder 2"/>
          <p:cNvSpPr>
            <a:spLocks noGrp="1"/>
          </p:cNvSpPr>
          <p:nvPr>
            <p:ph type="sldNum" sz="quarter" idx="12"/>
          </p:nvPr>
        </p:nvSpPr>
        <p:spPr>
          <a:xfrm>
            <a:off x="4343400" y="1006475"/>
            <a:ext cx="457200" cy="441325"/>
          </a:xfrm>
        </p:spPr>
        <p:txBody>
          <a:bodyPr/>
          <a:lstStyle/>
          <a:p>
            <a:fld id="{CE6E5FBD-3E76-4ED6-8115-BF0DB60902A2}" type="slidenum">
              <a:rPr lang="en-US" smtClean="0"/>
              <a:pPr/>
              <a:t>38</a:t>
            </a:fld>
            <a:endParaRPr lang="en-US" dirty="0"/>
          </a:p>
        </p:txBody>
      </p:sp>
    </p:spTree>
    <p:extLst>
      <p:ext uri="{BB962C8B-B14F-4D97-AF65-F5344CB8AC3E}">
        <p14:creationId xmlns:p14="http://schemas.microsoft.com/office/powerpoint/2010/main" val="1180161295"/>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access WL2K?</a:t>
            </a:r>
            <a:endParaRPr lang="en-US" dirty="0"/>
          </a:p>
        </p:txBody>
      </p:sp>
      <p:sp>
        <p:nvSpPr>
          <p:cNvPr id="3" name="Content Placeholder 2"/>
          <p:cNvSpPr>
            <a:spLocks noGrp="1"/>
          </p:cNvSpPr>
          <p:nvPr>
            <p:ph sz="quarter" idx="1"/>
          </p:nvPr>
        </p:nvSpPr>
        <p:spPr>
          <a:xfrm>
            <a:off x="301752" y="2502002"/>
            <a:ext cx="8503920" cy="3597045"/>
          </a:xfrm>
        </p:spPr>
        <p:txBody>
          <a:bodyPr/>
          <a:lstStyle/>
          <a:p>
            <a:pPr>
              <a:lnSpc>
                <a:spcPct val="150000"/>
              </a:lnSpc>
              <a:buFont typeface="Courier New"/>
              <a:buChar char="o"/>
            </a:pPr>
            <a:r>
              <a:rPr lang="en-US" dirty="0" smtClean="0"/>
              <a:t>Addressing</a:t>
            </a:r>
          </a:p>
          <a:p>
            <a:pPr lvl="1">
              <a:lnSpc>
                <a:spcPct val="150000"/>
              </a:lnSpc>
              <a:buFont typeface="Courier New"/>
              <a:buChar char="o"/>
            </a:pPr>
            <a:r>
              <a:rPr lang="en-US" dirty="0">
                <a:solidFill>
                  <a:schemeClr val="tx1"/>
                </a:solidFill>
              </a:rPr>
              <a:t>From </a:t>
            </a:r>
            <a:r>
              <a:rPr lang="en-US" dirty="0" smtClean="0">
                <a:solidFill>
                  <a:schemeClr val="tx1"/>
                </a:solidFill>
              </a:rPr>
              <a:t>Winlink to anywhere</a:t>
            </a:r>
            <a:endParaRPr lang="en-US" dirty="0">
              <a:solidFill>
                <a:schemeClr val="tx1"/>
              </a:solidFill>
            </a:endParaRPr>
          </a:p>
          <a:p>
            <a:pPr marL="891540" lvl="2" indent="-342900">
              <a:lnSpc>
                <a:spcPct val="150000"/>
              </a:lnSpc>
              <a:buFont typeface="Courier New"/>
              <a:buChar char="o"/>
            </a:pPr>
            <a:r>
              <a:rPr lang="en-US" dirty="0"/>
              <a:t>Example - </a:t>
            </a:r>
            <a:r>
              <a:rPr lang="en-US" dirty="0">
                <a:solidFill>
                  <a:schemeClr val="bg1">
                    <a:lumMod val="50000"/>
                  </a:schemeClr>
                </a:solidFill>
              </a:rPr>
              <a:t>TO: </a:t>
            </a:r>
            <a:r>
              <a:rPr lang="en-US" dirty="0">
                <a:solidFill>
                  <a:srgbClr val="000000"/>
                </a:solidFill>
              </a:rPr>
              <a:t>N3JET</a:t>
            </a:r>
            <a:r>
              <a:rPr lang="en-US" dirty="0" smtClean="0">
                <a:solidFill>
                  <a:srgbClr val="000000"/>
                </a:solidFill>
              </a:rPr>
              <a:t>@</a:t>
            </a:r>
            <a:r>
              <a:rPr lang="en-US" dirty="0" smtClean="0">
                <a:solidFill>
                  <a:srgbClr val="000000"/>
                </a:solidFill>
              </a:rPr>
              <a:t>ARRL</a:t>
            </a:r>
            <a:r>
              <a:rPr lang="en-US" dirty="0" smtClean="0">
                <a:solidFill>
                  <a:srgbClr val="000000"/>
                </a:solidFill>
              </a:rPr>
              <a:t>.net</a:t>
            </a:r>
            <a:endParaRPr lang="en-US" dirty="0" smtClean="0">
              <a:solidFill>
                <a:srgbClr val="000000"/>
              </a:solidFill>
            </a:endParaRPr>
          </a:p>
          <a:p>
            <a:pPr marL="891540" lvl="2" indent="-342900">
              <a:lnSpc>
                <a:spcPct val="150000"/>
              </a:lnSpc>
              <a:buFont typeface="Courier New"/>
              <a:buChar char="o"/>
            </a:pPr>
            <a:r>
              <a:rPr lang="en-US" dirty="0" smtClean="0">
                <a:solidFill>
                  <a:srgbClr val="000000"/>
                </a:solidFill>
              </a:rPr>
              <a:t>	May enter multiple addresses, CC and BCC</a:t>
            </a:r>
            <a:endParaRPr lang="en-US" dirty="0">
              <a:solidFill>
                <a:srgbClr val="000000"/>
              </a:solidFill>
            </a:endParaRPr>
          </a:p>
        </p:txBody>
      </p:sp>
      <p:sp>
        <p:nvSpPr>
          <p:cNvPr id="4" name="TextBox 3"/>
          <p:cNvSpPr txBox="1"/>
          <p:nvPr/>
        </p:nvSpPr>
        <p:spPr>
          <a:xfrm>
            <a:off x="388602" y="1627427"/>
            <a:ext cx="8321775" cy="646331"/>
          </a:xfrm>
          <a:prstGeom prst="rect">
            <a:avLst/>
          </a:prstGeom>
          <a:noFill/>
        </p:spPr>
        <p:txBody>
          <a:bodyPr wrap="square" rtlCol="0">
            <a:spAutoFit/>
          </a:bodyPr>
          <a:lstStyle/>
          <a:p>
            <a:pPr algn="ctr"/>
            <a:r>
              <a:rPr lang="en-US" sz="3600" dirty="0" smtClean="0"/>
              <a:t>How to Send Email </a:t>
            </a:r>
            <a:r>
              <a:rPr lang="en-US" sz="3600" u="sng" dirty="0" smtClean="0"/>
              <a:t>from</a:t>
            </a:r>
            <a:r>
              <a:rPr lang="en-US" sz="3600" dirty="0" smtClean="0"/>
              <a:t> Winlink</a:t>
            </a:r>
            <a:endParaRPr lang="en-US" sz="3600" dirty="0"/>
          </a:p>
        </p:txBody>
      </p:sp>
      <p:sp>
        <p:nvSpPr>
          <p:cNvPr id="6" name="Slide Number Placeholder 2"/>
          <p:cNvSpPr>
            <a:spLocks noGrp="1"/>
          </p:cNvSpPr>
          <p:nvPr>
            <p:ph type="sldNum" sz="quarter" idx="12"/>
          </p:nvPr>
        </p:nvSpPr>
        <p:spPr>
          <a:xfrm>
            <a:off x="4343400" y="1006475"/>
            <a:ext cx="457200" cy="441325"/>
          </a:xfrm>
        </p:spPr>
        <p:txBody>
          <a:bodyPr/>
          <a:lstStyle/>
          <a:p>
            <a:fld id="{CE6E5FBD-3E76-4ED6-8115-BF0DB60902A2}" type="slidenum">
              <a:rPr lang="en-US" smtClean="0"/>
              <a:pPr/>
              <a:t>39</a:t>
            </a:fld>
            <a:endParaRPr lang="en-US" dirty="0"/>
          </a:p>
        </p:txBody>
      </p:sp>
    </p:spTree>
    <p:extLst>
      <p:ext uri="{BB962C8B-B14F-4D97-AF65-F5344CB8AC3E}">
        <p14:creationId xmlns:p14="http://schemas.microsoft.com/office/powerpoint/2010/main" val="2064579942"/>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access WL2K?</a:t>
            </a:r>
            <a:endParaRPr lang="en-US" dirty="0"/>
          </a:p>
        </p:txBody>
      </p:sp>
      <p:sp>
        <p:nvSpPr>
          <p:cNvPr id="3" name="Content Placeholder 2"/>
          <p:cNvSpPr>
            <a:spLocks noGrp="1"/>
          </p:cNvSpPr>
          <p:nvPr>
            <p:ph sz="quarter" idx="1"/>
          </p:nvPr>
        </p:nvSpPr>
        <p:spPr>
          <a:xfrm>
            <a:off x="301752" y="2268534"/>
            <a:ext cx="8503920" cy="3830514"/>
          </a:xfrm>
        </p:spPr>
        <p:txBody>
          <a:bodyPr>
            <a:normAutofit/>
          </a:bodyPr>
          <a:lstStyle/>
          <a:p>
            <a:pPr>
              <a:lnSpc>
                <a:spcPct val="150000"/>
              </a:lnSpc>
              <a:buFont typeface="Courier New"/>
              <a:buChar char="o"/>
            </a:pPr>
            <a:r>
              <a:rPr lang="en-US" dirty="0" smtClean="0"/>
              <a:t>Outpost</a:t>
            </a:r>
          </a:p>
          <a:p>
            <a:pPr>
              <a:lnSpc>
                <a:spcPct val="150000"/>
              </a:lnSpc>
              <a:buFont typeface="Courier New"/>
              <a:buChar char="o"/>
            </a:pPr>
            <a:r>
              <a:rPr lang="en-US" dirty="0" smtClean="0"/>
              <a:t>AirMail</a:t>
            </a:r>
          </a:p>
          <a:p>
            <a:pPr>
              <a:lnSpc>
                <a:spcPct val="150000"/>
              </a:lnSpc>
              <a:buFont typeface="Courier New"/>
              <a:buChar char="o"/>
            </a:pPr>
            <a:r>
              <a:rPr lang="en-US" dirty="0" smtClean="0"/>
              <a:t>Pat</a:t>
            </a:r>
          </a:p>
          <a:p>
            <a:pPr>
              <a:lnSpc>
                <a:spcPct val="150000"/>
              </a:lnSpc>
              <a:buFont typeface="Courier New"/>
              <a:buChar char="o"/>
            </a:pPr>
            <a:r>
              <a:rPr lang="en-US" dirty="0" smtClean="0"/>
              <a:t>PacLink</a:t>
            </a:r>
            <a:endParaRPr lang="en-US" dirty="0"/>
          </a:p>
          <a:p>
            <a:pPr>
              <a:lnSpc>
                <a:spcPct val="150000"/>
              </a:lnSpc>
              <a:buFont typeface="Courier New"/>
              <a:buChar char="o"/>
            </a:pPr>
            <a:r>
              <a:rPr lang="en-US" dirty="0" smtClean="0"/>
              <a:t>Winlink Express</a:t>
            </a:r>
          </a:p>
        </p:txBody>
      </p:sp>
      <p:sp>
        <p:nvSpPr>
          <p:cNvPr id="4" name="TextBox 3"/>
          <p:cNvSpPr txBox="1"/>
          <p:nvPr/>
        </p:nvSpPr>
        <p:spPr>
          <a:xfrm>
            <a:off x="2786508" y="1627427"/>
            <a:ext cx="3563277" cy="646331"/>
          </a:xfrm>
          <a:prstGeom prst="rect">
            <a:avLst/>
          </a:prstGeom>
          <a:noFill/>
        </p:spPr>
        <p:txBody>
          <a:bodyPr wrap="square" rtlCol="0">
            <a:spAutoFit/>
          </a:bodyPr>
          <a:lstStyle/>
          <a:p>
            <a:r>
              <a:rPr lang="en-US" sz="3600" dirty="0"/>
              <a:t>Client Programs</a:t>
            </a:r>
          </a:p>
        </p:txBody>
      </p:sp>
      <p:sp>
        <p:nvSpPr>
          <p:cNvPr id="6" name="Slide Number Placeholder 2"/>
          <p:cNvSpPr>
            <a:spLocks noGrp="1"/>
          </p:cNvSpPr>
          <p:nvPr>
            <p:ph type="sldNum" sz="quarter" idx="12"/>
          </p:nvPr>
        </p:nvSpPr>
        <p:spPr>
          <a:xfrm>
            <a:off x="4343400" y="1006475"/>
            <a:ext cx="457200" cy="441325"/>
          </a:xfrm>
        </p:spPr>
        <p:txBody>
          <a:bodyPr/>
          <a:lstStyle/>
          <a:p>
            <a:fld id="{CE6E5FBD-3E76-4ED6-8115-BF0DB60902A2}" type="slidenum">
              <a:rPr lang="en-US" smtClean="0"/>
              <a:pPr/>
              <a:t>40</a:t>
            </a:fld>
            <a:endParaRPr lang="en-US" dirty="0"/>
          </a:p>
        </p:txBody>
      </p:sp>
    </p:spTree>
    <p:extLst>
      <p:ext uri="{BB962C8B-B14F-4D97-AF65-F5344CB8AC3E}">
        <p14:creationId xmlns:p14="http://schemas.microsoft.com/office/powerpoint/2010/main" val="440717119"/>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access WL2K?</a:t>
            </a:r>
            <a:endParaRPr lang="en-US" dirty="0"/>
          </a:p>
        </p:txBody>
      </p:sp>
      <p:sp>
        <p:nvSpPr>
          <p:cNvPr id="3" name="Content Placeholder 2"/>
          <p:cNvSpPr>
            <a:spLocks noGrp="1"/>
          </p:cNvSpPr>
          <p:nvPr>
            <p:ph sz="quarter" idx="1"/>
          </p:nvPr>
        </p:nvSpPr>
        <p:spPr>
          <a:xfrm>
            <a:off x="301752" y="2268534"/>
            <a:ext cx="3963394" cy="3830514"/>
          </a:xfrm>
        </p:spPr>
        <p:txBody>
          <a:bodyPr>
            <a:normAutofit/>
          </a:bodyPr>
          <a:lstStyle/>
          <a:p>
            <a:pPr>
              <a:lnSpc>
                <a:spcPct val="150000"/>
              </a:lnSpc>
              <a:buFont typeface="Courier New"/>
              <a:buChar char="o"/>
            </a:pPr>
            <a:r>
              <a:rPr lang="en-US" dirty="0" smtClean="0"/>
              <a:t>TELNET (TCP/IP)</a:t>
            </a:r>
          </a:p>
          <a:p>
            <a:pPr>
              <a:lnSpc>
                <a:spcPct val="150000"/>
              </a:lnSpc>
              <a:buFont typeface="Courier New"/>
              <a:buChar char="o"/>
            </a:pPr>
            <a:r>
              <a:rPr lang="en-US" dirty="0" smtClean="0">
                <a:solidFill>
                  <a:schemeClr val="bg1">
                    <a:lumMod val="50000"/>
                  </a:schemeClr>
                </a:solidFill>
              </a:rPr>
              <a:t>ALE</a:t>
            </a:r>
          </a:p>
          <a:p>
            <a:pPr>
              <a:lnSpc>
                <a:spcPct val="150000"/>
              </a:lnSpc>
              <a:buFont typeface="Courier New"/>
              <a:buChar char="o"/>
            </a:pPr>
            <a:r>
              <a:rPr lang="en-US" dirty="0" smtClean="0">
                <a:solidFill>
                  <a:srgbClr val="7F7F7F"/>
                </a:solidFill>
              </a:rPr>
              <a:t>APRS</a:t>
            </a:r>
          </a:p>
          <a:p>
            <a:pPr>
              <a:lnSpc>
                <a:spcPct val="150000"/>
              </a:lnSpc>
              <a:buFont typeface="Courier New"/>
              <a:buChar char="o"/>
            </a:pPr>
            <a:r>
              <a:rPr lang="en-US" dirty="0" smtClean="0">
                <a:solidFill>
                  <a:srgbClr val="7F7F7F"/>
                </a:solidFill>
              </a:rPr>
              <a:t>D-Star</a:t>
            </a:r>
          </a:p>
          <a:p>
            <a:pPr>
              <a:lnSpc>
                <a:spcPct val="150000"/>
              </a:lnSpc>
              <a:buFont typeface="Courier New"/>
              <a:buChar char="o"/>
            </a:pPr>
            <a:r>
              <a:rPr lang="en-US" dirty="0" smtClean="0"/>
              <a:t>AX.25 Packet</a:t>
            </a:r>
          </a:p>
        </p:txBody>
      </p:sp>
      <p:sp>
        <p:nvSpPr>
          <p:cNvPr id="4" name="TextBox 3"/>
          <p:cNvSpPr txBox="1"/>
          <p:nvPr/>
        </p:nvSpPr>
        <p:spPr>
          <a:xfrm>
            <a:off x="2786508" y="1627427"/>
            <a:ext cx="3563277" cy="646331"/>
          </a:xfrm>
          <a:prstGeom prst="rect">
            <a:avLst/>
          </a:prstGeom>
          <a:noFill/>
        </p:spPr>
        <p:txBody>
          <a:bodyPr wrap="square" rtlCol="0">
            <a:spAutoFit/>
          </a:bodyPr>
          <a:lstStyle/>
          <a:p>
            <a:pPr algn="ctr"/>
            <a:r>
              <a:rPr lang="en-US" sz="3600" dirty="0" smtClean="0"/>
              <a:t>Access Via</a:t>
            </a:r>
            <a:endParaRPr lang="en-US" sz="3600" dirty="0"/>
          </a:p>
        </p:txBody>
      </p:sp>
      <p:sp>
        <p:nvSpPr>
          <p:cNvPr id="5" name="Content Placeholder 2"/>
          <p:cNvSpPr txBox="1">
            <a:spLocks/>
          </p:cNvSpPr>
          <p:nvPr/>
        </p:nvSpPr>
        <p:spPr>
          <a:xfrm>
            <a:off x="4671908" y="2287462"/>
            <a:ext cx="3963394" cy="3830514"/>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a:lnSpc>
                <a:spcPct val="150000"/>
              </a:lnSpc>
              <a:buFont typeface="Courier New"/>
              <a:buChar char="o"/>
            </a:pPr>
            <a:r>
              <a:rPr lang="en-US" dirty="0" smtClean="0"/>
              <a:t>PACTOR (I, II, III, </a:t>
            </a:r>
            <a:r>
              <a:rPr lang="en-US" dirty="0" smtClean="0">
                <a:solidFill>
                  <a:schemeClr val="bg1">
                    <a:lumMod val="50000"/>
                  </a:schemeClr>
                </a:solidFill>
              </a:rPr>
              <a:t>IV</a:t>
            </a:r>
            <a:r>
              <a:rPr lang="en-US" dirty="0" smtClean="0"/>
              <a:t>) </a:t>
            </a:r>
          </a:p>
          <a:p>
            <a:pPr>
              <a:lnSpc>
                <a:spcPct val="150000"/>
              </a:lnSpc>
              <a:buFont typeface="Courier New"/>
              <a:buChar char="o"/>
            </a:pPr>
            <a:r>
              <a:rPr lang="en-US" dirty="0" smtClean="0"/>
              <a:t>WINMOR</a:t>
            </a:r>
          </a:p>
          <a:p>
            <a:pPr>
              <a:lnSpc>
                <a:spcPct val="150000"/>
              </a:lnSpc>
              <a:buFont typeface="Courier New"/>
              <a:buChar char="o"/>
            </a:pPr>
            <a:r>
              <a:rPr lang="en-US" dirty="0" smtClean="0">
                <a:solidFill>
                  <a:srgbClr val="7F7F7F"/>
                </a:solidFill>
              </a:rPr>
              <a:t>ARDOP</a:t>
            </a:r>
          </a:p>
          <a:p>
            <a:pPr>
              <a:lnSpc>
                <a:spcPct val="150000"/>
              </a:lnSpc>
              <a:buFont typeface="Courier New"/>
              <a:buChar char="o"/>
            </a:pPr>
            <a:r>
              <a:rPr lang="en-US" dirty="0" smtClean="0">
                <a:solidFill>
                  <a:srgbClr val="7F7F7F"/>
                </a:solidFill>
              </a:rPr>
              <a:t>VARA</a:t>
            </a:r>
          </a:p>
          <a:p>
            <a:pPr>
              <a:lnSpc>
                <a:spcPct val="150000"/>
              </a:lnSpc>
              <a:buFont typeface="Courier New"/>
              <a:buChar char="o"/>
            </a:pPr>
            <a:r>
              <a:rPr lang="en-US" dirty="0" smtClean="0"/>
              <a:t>*Webmail</a:t>
            </a:r>
          </a:p>
        </p:txBody>
      </p:sp>
      <p:sp>
        <p:nvSpPr>
          <p:cNvPr id="7" name="Slide Number Placeholder 2"/>
          <p:cNvSpPr>
            <a:spLocks noGrp="1"/>
          </p:cNvSpPr>
          <p:nvPr>
            <p:ph type="sldNum" sz="quarter" idx="12"/>
          </p:nvPr>
        </p:nvSpPr>
        <p:spPr>
          <a:xfrm>
            <a:off x="4343400" y="1006475"/>
            <a:ext cx="457200" cy="441325"/>
          </a:xfrm>
        </p:spPr>
        <p:txBody>
          <a:bodyPr/>
          <a:lstStyle/>
          <a:p>
            <a:fld id="{CE6E5FBD-3E76-4ED6-8115-BF0DB60902A2}" type="slidenum">
              <a:rPr lang="en-US" smtClean="0"/>
              <a:pPr/>
              <a:t>41</a:t>
            </a:fld>
            <a:endParaRPr lang="en-US" dirty="0"/>
          </a:p>
        </p:txBody>
      </p:sp>
    </p:spTree>
    <p:extLst>
      <p:ext uri="{BB962C8B-B14F-4D97-AF65-F5344CB8AC3E}">
        <p14:creationId xmlns:p14="http://schemas.microsoft.com/office/powerpoint/2010/main" val="1605711443"/>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Skinny on Modes</a:t>
            </a:r>
            <a:endParaRPr lang="en-US" dirty="0"/>
          </a:p>
        </p:txBody>
      </p:sp>
      <p:sp>
        <p:nvSpPr>
          <p:cNvPr id="3" name="TextBox 2"/>
          <p:cNvSpPr txBox="1"/>
          <p:nvPr/>
        </p:nvSpPr>
        <p:spPr>
          <a:xfrm>
            <a:off x="454949" y="1734343"/>
            <a:ext cx="8226993" cy="646331"/>
          </a:xfrm>
          <a:prstGeom prst="rect">
            <a:avLst/>
          </a:prstGeom>
          <a:noFill/>
        </p:spPr>
        <p:txBody>
          <a:bodyPr wrap="square" rtlCol="0">
            <a:spAutoFit/>
          </a:bodyPr>
          <a:lstStyle/>
          <a:p>
            <a:r>
              <a:rPr lang="en-US" dirty="0" smtClean="0"/>
              <a:t>Approximate air times needed to transfer a 4K message (after compression) under ideal conditions:</a:t>
            </a:r>
            <a:endParaRPr lang="en-US" dirty="0"/>
          </a:p>
        </p:txBody>
      </p:sp>
      <p:sp>
        <p:nvSpPr>
          <p:cNvPr id="4" name="TextBox 3"/>
          <p:cNvSpPr txBox="1"/>
          <p:nvPr/>
        </p:nvSpPr>
        <p:spPr>
          <a:xfrm>
            <a:off x="843551" y="2625208"/>
            <a:ext cx="7838391" cy="3319370"/>
          </a:xfrm>
          <a:prstGeom prst="rect">
            <a:avLst/>
          </a:prstGeom>
          <a:noFill/>
        </p:spPr>
        <p:txBody>
          <a:bodyPr wrap="square" rtlCol="0">
            <a:spAutoFit/>
          </a:bodyPr>
          <a:lstStyle/>
          <a:p>
            <a:pPr>
              <a:lnSpc>
                <a:spcPct val="130000"/>
              </a:lnSpc>
            </a:pPr>
            <a:r>
              <a:rPr lang="en-US" dirty="0" smtClean="0"/>
              <a:t>Packet (1200) direct 	2 minutes</a:t>
            </a:r>
          </a:p>
          <a:p>
            <a:pPr>
              <a:lnSpc>
                <a:spcPct val="130000"/>
              </a:lnSpc>
            </a:pPr>
            <a:r>
              <a:rPr lang="en-US" dirty="0" smtClean="0"/>
              <a:t>Packet (9600) direct	1 minute</a:t>
            </a:r>
          </a:p>
          <a:p>
            <a:pPr>
              <a:lnSpc>
                <a:spcPct val="130000"/>
              </a:lnSpc>
            </a:pPr>
            <a:r>
              <a:rPr lang="en-US" dirty="0" smtClean="0"/>
              <a:t>Pactor 1			15 minutes</a:t>
            </a:r>
          </a:p>
          <a:p>
            <a:pPr>
              <a:lnSpc>
                <a:spcPct val="130000"/>
              </a:lnSpc>
            </a:pPr>
            <a:r>
              <a:rPr lang="en-US" dirty="0" smtClean="0"/>
              <a:t>Pactor 2			4 minutes</a:t>
            </a:r>
          </a:p>
          <a:p>
            <a:pPr>
              <a:lnSpc>
                <a:spcPct val="130000"/>
              </a:lnSpc>
            </a:pPr>
            <a:r>
              <a:rPr lang="en-US" dirty="0" smtClean="0"/>
              <a:t>Pactor 3			30 seconds</a:t>
            </a:r>
          </a:p>
          <a:p>
            <a:pPr>
              <a:lnSpc>
                <a:spcPct val="130000"/>
              </a:lnSpc>
            </a:pPr>
            <a:r>
              <a:rPr lang="en-US" dirty="0" smtClean="0"/>
              <a:t>Pactor 4			15 seconds</a:t>
            </a:r>
          </a:p>
          <a:p>
            <a:pPr>
              <a:lnSpc>
                <a:spcPct val="130000"/>
              </a:lnSpc>
            </a:pPr>
            <a:r>
              <a:rPr lang="en-US" dirty="0" smtClean="0"/>
              <a:t>WINMOR 500		10 minutes</a:t>
            </a:r>
          </a:p>
          <a:p>
            <a:pPr>
              <a:lnSpc>
                <a:spcPct val="130000"/>
              </a:lnSpc>
            </a:pPr>
            <a:r>
              <a:rPr lang="en-US" dirty="0" smtClean="0"/>
              <a:t>WINMOR 1600		3 minutes</a:t>
            </a:r>
          </a:p>
          <a:p>
            <a:pPr>
              <a:lnSpc>
                <a:spcPct val="130000"/>
              </a:lnSpc>
            </a:pPr>
            <a:r>
              <a:rPr lang="en-US" dirty="0" smtClean="0"/>
              <a:t>Telnet			seconds</a:t>
            </a:r>
            <a:endParaRPr lang="en-US" dirty="0"/>
          </a:p>
        </p:txBody>
      </p:sp>
      <p:pic>
        <p:nvPicPr>
          <p:cNvPr id="5" name="Picture 4" descr="SP002895.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18166" y="2813891"/>
            <a:ext cx="1925444" cy="2660803"/>
          </a:xfrm>
          <a:prstGeom prst="rect">
            <a:avLst/>
          </a:prstGeom>
        </p:spPr>
      </p:pic>
      <p:sp>
        <p:nvSpPr>
          <p:cNvPr id="7" name="Slide Number Placeholder 2"/>
          <p:cNvSpPr>
            <a:spLocks noGrp="1"/>
          </p:cNvSpPr>
          <p:nvPr>
            <p:ph type="sldNum" sz="quarter" idx="12"/>
          </p:nvPr>
        </p:nvSpPr>
        <p:spPr>
          <a:xfrm>
            <a:off x="4343400" y="1006475"/>
            <a:ext cx="457200" cy="441325"/>
          </a:xfrm>
        </p:spPr>
        <p:txBody>
          <a:bodyPr/>
          <a:lstStyle/>
          <a:p>
            <a:fld id="{CE6E5FBD-3E76-4ED6-8115-BF0DB60902A2}" type="slidenum">
              <a:rPr lang="en-US" smtClean="0"/>
              <a:pPr/>
              <a:t>42</a:t>
            </a:fld>
            <a:endParaRPr lang="en-US" dirty="0"/>
          </a:p>
        </p:txBody>
      </p:sp>
    </p:spTree>
    <p:extLst>
      <p:ext uri="{BB962C8B-B14F-4D97-AF65-F5344CB8AC3E}">
        <p14:creationId xmlns:p14="http://schemas.microsoft.com/office/powerpoint/2010/main" val="914027983"/>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1368426" y="3352800"/>
            <a:ext cx="6480174" cy="914400"/>
          </a:xfrm>
        </p:spPr>
        <p:txBody>
          <a:bodyPr>
            <a:normAutofit fontScale="92500" lnSpcReduction="20000"/>
          </a:bodyPr>
          <a:lstStyle/>
          <a:p>
            <a:r>
              <a:rPr lang="en-US" sz="3200" dirty="0" smtClean="0"/>
              <a:t>Where do we go from here?</a:t>
            </a:r>
            <a:endParaRPr lang="en-US" sz="3200" dirty="0"/>
          </a:p>
        </p:txBody>
      </p:sp>
      <p:sp>
        <p:nvSpPr>
          <p:cNvPr id="5" name="Title 4"/>
          <p:cNvSpPr>
            <a:spLocks noGrp="1"/>
          </p:cNvSpPr>
          <p:nvPr>
            <p:ph type="title"/>
          </p:nvPr>
        </p:nvSpPr>
        <p:spPr>
          <a:xfrm>
            <a:off x="722313" y="533400"/>
            <a:ext cx="7772400" cy="1447800"/>
          </a:xfrm>
        </p:spPr>
        <p:txBody>
          <a:bodyPr>
            <a:normAutofit fontScale="90000"/>
          </a:bodyPr>
          <a:lstStyle/>
          <a:p>
            <a:r>
              <a:rPr lang="en-US" dirty="0" smtClean="0"/>
              <a:t>Winlink</a:t>
            </a:r>
            <a:br>
              <a:rPr lang="en-US" dirty="0" smtClean="0"/>
            </a:br>
            <a:r>
              <a:rPr lang="en-US" sz="3200" dirty="0" smtClean="0"/>
              <a:t>Global Radio Email</a:t>
            </a:r>
            <a:br>
              <a:rPr lang="en-US" sz="3200" dirty="0" smtClean="0"/>
            </a:br>
            <a:endParaRPr lang="en-US" sz="2000" dirty="0"/>
          </a:p>
        </p:txBody>
      </p:sp>
    </p:spTree>
    <p:extLst>
      <p:ext uri="{BB962C8B-B14F-4D97-AF65-F5344CB8AC3E}">
        <p14:creationId xmlns:p14="http://schemas.microsoft.com/office/powerpoint/2010/main" val="264794469"/>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Do We Go From Here?</a:t>
            </a:r>
            <a:endParaRPr lang="en-US" dirty="0"/>
          </a:p>
        </p:txBody>
      </p:sp>
      <p:sp>
        <p:nvSpPr>
          <p:cNvPr id="4" name="Slide Number Placeholder 3"/>
          <p:cNvSpPr>
            <a:spLocks noGrp="1"/>
          </p:cNvSpPr>
          <p:nvPr>
            <p:ph type="sldNum" sz="quarter" idx="12"/>
          </p:nvPr>
        </p:nvSpPr>
        <p:spPr/>
        <p:txBody>
          <a:bodyPr/>
          <a:lstStyle/>
          <a:p>
            <a:fld id="{CE6E5FBD-3E76-4ED6-8115-BF0DB60902A2}" type="slidenum">
              <a:rPr lang="en-US" smtClean="0"/>
              <a:pPr/>
              <a:t>44</a:t>
            </a:fld>
            <a:endParaRPr lang="en-US" dirty="0"/>
          </a:p>
        </p:txBody>
      </p:sp>
      <p:sp>
        <p:nvSpPr>
          <p:cNvPr id="3" name="Content Placeholder 2"/>
          <p:cNvSpPr>
            <a:spLocks noGrp="1"/>
          </p:cNvSpPr>
          <p:nvPr>
            <p:ph sz="quarter" idx="1"/>
          </p:nvPr>
        </p:nvSpPr>
        <p:spPr>
          <a:xfrm>
            <a:off x="457200" y="2362200"/>
            <a:ext cx="8229600" cy="3763963"/>
          </a:xfrm>
        </p:spPr>
        <p:txBody>
          <a:bodyPr/>
          <a:lstStyle/>
          <a:p>
            <a:pPr>
              <a:buFont typeface="Courier New"/>
              <a:buChar char="o"/>
            </a:pPr>
            <a:r>
              <a:rPr lang="en-US" dirty="0" smtClean="0"/>
              <a:t>Become an Operator (Winlink Client) </a:t>
            </a:r>
            <a:r>
              <a:rPr lang="en-US" dirty="0"/>
              <a:t>on </a:t>
            </a:r>
            <a:r>
              <a:rPr lang="en-US" dirty="0" smtClean="0"/>
              <a:t>VHF/UHF-FM Packet</a:t>
            </a:r>
          </a:p>
          <a:p>
            <a:pPr lvl="2">
              <a:buFont typeface="Courier New"/>
              <a:buChar char="o"/>
            </a:pPr>
            <a:r>
              <a:rPr lang="en-US" dirty="0" smtClean="0"/>
              <a:t>VHF – Local (Near-LOS)</a:t>
            </a:r>
          </a:p>
          <a:p>
            <a:pPr lvl="2">
              <a:buFont typeface="Courier New"/>
              <a:buChar char="o"/>
            </a:pPr>
            <a:r>
              <a:rPr lang="en-US" dirty="0" smtClean="0"/>
              <a:t>UHF </a:t>
            </a:r>
            <a:r>
              <a:rPr lang="en-US" dirty="0"/>
              <a:t>– </a:t>
            </a:r>
            <a:r>
              <a:rPr lang="en-US" dirty="0" smtClean="0"/>
              <a:t>Very local (LOS)</a:t>
            </a:r>
          </a:p>
          <a:p>
            <a:pPr marL="0" indent="0">
              <a:buNone/>
            </a:pPr>
            <a:endParaRPr lang="en-US" dirty="0"/>
          </a:p>
        </p:txBody>
      </p:sp>
    </p:spTree>
    <p:extLst>
      <p:ext uri="{BB962C8B-B14F-4D97-AF65-F5344CB8AC3E}">
        <p14:creationId xmlns:p14="http://schemas.microsoft.com/office/powerpoint/2010/main" val="3772822541"/>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 We Go From Here?</a:t>
            </a:r>
          </a:p>
        </p:txBody>
      </p:sp>
      <p:sp>
        <p:nvSpPr>
          <p:cNvPr id="4" name="Slide Number Placeholder 3"/>
          <p:cNvSpPr>
            <a:spLocks noGrp="1"/>
          </p:cNvSpPr>
          <p:nvPr>
            <p:ph type="sldNum" sz="quarter" idx="12"/>
          </p:nvPr>
        </p:nvSpPr>
        <p:spPr/>
        <p:txBody>
          <a:bodyPr/>
          <a:lstStyle/>
          <a:p>
            <a:fld id="{CE6E5FBD-3E76-4ED6-8115-BF0DB60902A2}" type="slidenum">
              <a:rPr lang="en-US" smtClean="0"/>
              <a:pPr/>
              <a:t>45</a:t>
            </a:fld>
            <a:endParaRPr lang="en-US"/>
          </a:p>
        </p:txBody>
      </p:sp>
      <p:sp>
        <p:nvSpPr>
          <p:cNvPr id="3" name="Content Placeholder 2"/>
          <p:cNvSpPr>
            <a:spLocks noGrp="1"/>
          </p:cNvSpPr>
          <p:nvPr>
            <p:ph sz="quarter" idx="1"/>
          </p:nvPr>
        </p:nvSpPr>
        <p:spPr>
          <a:xfrm>
            <a:off x="457200" y="2362200"/>
            <a:ext cx="8229600" cy="3763963"/>
          </a:xfrm>
        </p:spPr>
        <p:txBody>
          <a:bodyPr/>
          <a:lstStyle/>
          <a:p>
            <a:pPr>
              <a:buFont typeface="Courier New"/>
              <a:buChar char="o"/>
            </a:pPr>
            <a:r>
              <a:rPr lang="en-US" dirty="0" smtClean="0"/>
              <a:t>Become an Operator (Winlink Client) </a:t>
            </a:r>
            <a:r>
              <a:rPr lang="en-US" dirty="0"/>
              <a:t>on </a:t>
            </a:r>
            <a:r>
              <a:rPr lang="en-US" dirty="0" smtClean="0"/>
              <a:t>HF SSB</a:t>
            </a:r>
          </a:p>
          <a:p>
            <a:pPr lvl="1">
              <a:buFont typeface="Courier New"/>
              <a:buChar char="o"/>
            </a:pPr>
            <a:r>
              <a:rPr lang="en-US" dirty="0" smtClean="0">
                <a:solidFill>
                  <a:srgbClr val="000000"/>
                </a:solidFill>
              </a:rPr>
              <a:t>Pactor, Winmor (and others)</a:t>
            </a:r>
          </a:p>
          <a:p>
            <a:pPr lvl="1">
              <a:buFont typeface="Courier New"/>
              <a:buChar char="o"/>
            </a:pPr>
            <a:r>
              <a:rPr lang="en-US" dirty="0" smtClean="0">
                <a:solidFill>
                  <a:srgbClr val="000000"/>
                </a:solidFill>
              </a:rPr>
              <a:t>Span hundreds, perhaps thousands, of miles</a:t>
            </a:r>
          </a:p>
          <a:p>
            <a:pPr lvl="1"/>
            <a:endParaRPr lang="en-US" dirty="0"/>
          </a:p>
          <a:p>
            <a:pPr marL="0" indent="0">
              <a:buNone/>
            </a:pPr>
            <a:endParaRPr lang="en-US" dirty="0"/>
          </a:p>
        </p:txBody>
      </p:sp>
    </p:spTree>
    <p:extLst>
      <p:ext uri="{BB962C8B-B14F-4D97-AF65-F5344CB8AC3E}">
        <p14:creationId xmlns:p14="http://schemas.microsoft.com/office/powerpoint/2010/main" val="3452529146"/>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 We Go From Here?</a:t>
            </a:r>
          </a:p>
        </p:txBody>
      </p:sp>
      <p:sp>
        <p:nvSpPr>
          <p:cNvPr id="4" name="Slide Number Placeholder 3"/>
          <p:cNvSpPr>
            <a:spLocks noGrp="1"/>
          </p:cNvSpPr>
          <p:nvPr>
            <p:ph type="sldNum" sz="quarter" idx="12"/>
          </p:nvPr>
        </p:nvSpPr>
        <p:spPr/>
        <p:txBody>
          <a:bodyPr/>
          <a:lstStyle/>
          <a:p>
            <a:fld id="{CE6E5FBD-3E76-4ED6-8115-BF0DB60902A2}" type="slidenum">
              <a:rPr lang="en-US" smtClean="0"/>
              <a:pPr/>
              <a:t>46</a:t>
            </a:fld>
            <a:endParaRPr lang="en-US"/>
          </a:p>
        </p:txBody>
      </p:sp>
      <p:sp>
        <p:nvSpPr>
          <p:cNvPr id="3" name="Content Placeholder 2"/>
          <p:cNvSpPr>
            <a:spLocks noGrp="1"/>
          </p:cNvSpPr>
          <p:nvPr>
            <p:ph sz="quarter" idx="1"/>
          </p:nvPr>
        </p:nvSpPr>
        <p:spPr>
          <a:xfrm>
            <a:off x="301752" y="1831848"/>
            <a:ext cx="8503920" cy="4111752"/>
          </a:xfrm>
        </p:spPr>
        <p:txBody>
          <a:bodyPr>
            <a:normAutofit/>
          </a:bodyPr>
          <a:lstStyle/>
          <a:p>
            <a:pPr>
              <a:buFont typeface="Courier New"/>
              <a:buChar char="o"/>
            </a:pPr>
            <a:r>
              <a:rPr lang="en-US" dirty="0" smtClean="0"/>
              <a:t>Become a RMS System Operator (Sysop)</a:t>
            </a:r>
          </a:p>
          <a:p>
            <a:pPr lvl="1">
              <a:buFont typeface="Courier New"/>
              <a:buChar char="o"/>
            </a:pPr>
            <a:r>
              <a:rPr lang="en-US" dirty="0" smtClean="0">
                <a:solidFill>
                  <a:srgbClr val="000000"/>
                </a:solidFill>
              </a:rPr>
              <a:t>Same hardware as Client Operator</a:t>
            </a:r>
          </a:p>
          <a:p>
            <a:pPr lvl="1">
              <a:buFont typeface="Courier New"/>
              <a:buChar char="o"/>
            </a:pPr>
            <a:r>
              <a:rPr lang="en-US" dirty="0" smtClean="0">
                <a:solidFill>
                  <a:srgbClr val="000000"/>
                </a:solidFill>
              </a:rPr>
              <a:t>Add Internet connection</a:t>
            </a:r>
          </a:p>
          <a:p>
            <a:pPr lvl="1">
              <a:buFont typeface="Courier New"/>
              <a:buChar char="o"/>
            </a:pPr>
            <a:r>
              <a:rPr lang="en-US" dirty="0" smtClean="0">
                <a:solidFill>
                  <a:srgbClr val="000000"/>
                </a:solidFill>
              </a:rPr>
              <a:t>Operate 24/7</a:t>
            </a:r>
          </a:p>
          <a:p>
            <a:pPr lvl="1">
              <a:buFont typeface="Courier New"/>
              <a:buChar char="o"/>
            </a:pPr>
            <a:r>
              <a:rPr lang="en-US" dirty="0" smtClean="0">
                <a:solidFill>
                  <a:srgbClr val="000000"/>
                </a:solidFill>
              </a:rPr>
              <a:t>RMS registration and software issued by the Winlink 2000 organization (There are no fees)</a:t>
            </a:r>
          </a:p>
          <a:p>
            <a:pPr lvl="1">
              <a:buFont typeface="Courier New"/>
              <a:buChar char="o"/>
            </a:pPr>
            <a:r>
              <a:rPr lang="en-US" dirty="0" smtClean="0">
                <a:solidFill>
                  <a:srgbClr val="000000"/>
                </a:solidFill>
              </a:rPr>
              <a:t>Club member John W8IS operates a 1200 baud VHF-FM RMS in Taylorsville </a:t>
            </a:r>
          </a:p>
          <a:p>
            <a:pPr lvl="2">
              <a:buFont typeface="Courier New"/>
              <a:buChar char="o"/>
            </a:pPr>
            <a:r>
              <a:rPr lang="en-US" dirty="0" smtClean="0"/>
              <a:t>W8IS-10/145.090</a:t>
            </a:r>
            <a:r>
              <a:rPr lang="en-US" dirty="0"/>
              <a:t> </a:t>
            </a:r>
            <a:r>
              <a:rPr lang="en-US" dirty="0" smtClean="0"/>
              <a:t>MHz (simplex)</a:t>
            </a:r>
          </a:p>
          <a:p>
            <a:pPr lvl="2">
              <a:buFont typeface="Courier New"/>
              <a:buChar char="o"/>
            </a:pPr>
            <a:r>
              <a:rPr lang="en-US" dirty="0" smtClean="0"/>
              <a:t>The ONLY RMS in Carroll County</a:t>
            </a:r>
            <a:endParaRPr lang="en-US" dirty="0"/>
          </a:p>
        </p:txBody>
      </p:sp>
    </p:spTree>
    <p:extLst>
      <p:ext uri="{BB962C8B-B14F-4D97-AF65-F5344CB8AC3E}">
        <p14:creationId xmlns:p14="http://schemas.microsoft.com/office/powerpoint/2010/main" val="440234077"/>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sz="quarter" idx="1"/>
          </p:nvPr>
        </p:nvSpPr>
        <p:spPr>
          <a:xfrm>
            <a:off x="301752" y="1925454"/>
            <a:ext cx="8503920" cy="4018146"/>
          </a:xfrm>
        </p:spPr>
        <p:txBody>
          <a:bodyPr/>
          <a:lstStyle/>
          <a:p>
            <a:pPr>
              <a:buFont typeface="Courier New"/>
              <a:buChar char="o"/>
            </a:pPr>
            <a:r>
              <a:rPr lang="en-US" sz="1800" dirty="0" smtClean="0"/>
              <a:t>Winlink.org</a:t>
            </a:r>
          </a:p>
          <a:p>
            <a:pPr>
              <a:lnSpc>
                <a:spcPct val="150000"/>
              </a:lnSpc>
              <a:buFont typeface="Courier New"/>
              <a:buChar char="o"/>
            </a:pPr>
            <a:r>
              <a:rPr lang="en-US" sz="1800" dirty="0" smtClean="0"/>
              <a:t>Radio-Relay.org </a:t>
            </a:r>
            <a:r>
              <a:rPr lang="mr-IN" sz="1800" dirty="0" smtClean="0"/>
              <a:t>–</a:t>
            </a:r>
            <a:r>
              <a:rPr lang="en-US" sz="1800" dirty="0" smtClean="0"/>
              <a:t> Radio Relay International</a:t>
            </a:r>
          </a:p>
          <a:p>
            <a:pPr>
              <a:lnSpc>
                <a:spcPct val="150000"/>
              </a:lnSpc>
              <a:buFont typeface="Courier New"/>
              <a:buChar char="o"/>
            </a:pPr>
            <a:r>
              <a:rPr lang="en-US" sz="1800" dirty="0" smtClean="0"/>
              <a:t>SCS-PTC.com </a:t>
            </a:r>
            <a:r>
              <a:rPr lang="mr-IN" sz="1800" dirty="0" smtClean="0"/>
              <a:t>–</a:t>
            </a:r>
            <a:r>
              <a:rPr lang="en-US" sz="1800" dirty="0" smtClean="0"/>
              <a:t> the Pactor modem company</a:t>
            </a:r>
          </a:p>
          <a:p>
            <a:pPr>
              <a:lnSpc>
                <a:spcPct val="150000"/>
              </a:lnSpc>
              <a:buFont typeface="Courier New"/>
              <a:buChar char="o"/>
            </a:pPr>
            <a:r>
              <a:rPr lang="en-US" sz="1800" dirty="0"/>
              <a:t>ARRL General Class License Manual, Ch </a:t>
            </a:r>
            <a:r>
              <a:rPr lang="en-US" sz="1800" dirty="0" smtClean="0"/>
              <a:t>6</a:t>
            </a:r>
          </a:p>
          <a:p>
            <a:pPr>
              <a:lnSpc>
                <a:spcPct val="150000"/>
              </a:lnSpc>
              <a:buFont typeface="Courier New"/>
              <a:buChar char="o"/>
            </a:pPr>
            <a:r>
              <a:rPr lang="en-US" sz="1800" dirty="0" smtClean="0"/>
              <a:t>YouTube &gt; “Sound Modem TNC for VHF Packet in Winlink Express”</a:t>
            </a:r>
          </a:p>
          <a:p>
            <a:pPr>
              <a:lnSpc>
                <a:spcPct val="150000"/>
              </a:lnSpc>
              <a:buFont typeface="Courier New"/>
              <a:buChar char="o"/>
            </a:pPr>
            <a:r>
              <a:rPr lang="en-US" sz="1800" dirty="0" smtClean="0"/>
              <a:t>YouTube &gt; “K4REF” (</a:t>
            </a:r>
            <a:r>
              <a:rPr lang="en-US" sz="1800" dirty="0"/>
              <a:t>c</a:t>
            </a:r>
            <a:r>
              <a:rPr lang="en-US" sz="1800" dirty="0" smtClean="0"/>
              <a:t>omplete RMS Express training </a:t>
            </a:r>
            <a:r>
              <a:rPr lang="en-US" sz="1800" dirty="0"/>
              <a:t>s</a:t>
            </a:r>
            <a:r>
              <a:rPr lang="en-US" sz="1800" dirty="0" smtClean="0"/>
              <a:t>eries)</a:t>
            </a:r>
          </a:p>
          <a:p>
            <a:pPr>
              <a:lnSpc>
                <a:spcPct val="150000"/>
              </a:lnSpc>
              <a:buFont typeface="Courier New"/>
              <a:buChar char="o"/>
            </a:pPr>
            <a:r>
              <a:rPr lang="en-US" sz="1800" dirty="0" smtClean="0"/>
              <a:t>YouTube &gt; “</a:t>
            </a:r>
            <a:r>
              <a:rPr lang="en-US" sz="1800" dirty="0"/>
              <a:t>HF Pactor connection to Winlink </a:t>
            </a:r>
            <a:r>
              <a:rPr lang="en-US" sz="1800" dirty="0" smtClean="0"/>
              <a:t>demo” by Commsprepper</a:t>
            </a:r>
          </a:p>
          <a:p>
            <a:pPr>
              <a:lnSpc>
                <a:spcPct val="150000"/>
              </a:lnSpc>
              <a:buFont typeface="Courier New"/>
              <a:buChar char="o"/>
            </a:pPr>
            <a:r>
              <a:rPr lang="en-US" sz="1800" dirty="0" smtClean="0"/>
              <a:t>Packet Radio &gt; wiki.complete.org/PacketRadio</a:t>
            </a:r>
          </a:p>
          <a:p>
            <a:pPr marL="0" indent="0">
              <a:buNone/>
            </a:pPr>
            <a:endParaRPr lang="en-US" dirty="0"/>
          </a:p>
        </p:txBody>
      </p:sp>
    </p:spTree>
    <p:extLst>
      <p:ext uri="{BB962C8B-B14F-4D97-AF65-F5344CB8AC3E}">
        <p14:creationId xmlns:p14="http://schemas.microsoft.com/office/powerpoint/2010/main" val="1224126151"/>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Citations</a:t>
            </a:r>
            <a:endParaRPr lang="en-US" dirty="0"/>
          </a:p>
        </p:txBody>
      </p:sp>
      <p:sp>
        <p:nvSpPr>
          <p:cNvPr id="3" name="Content Placeholder 2"/>
          <p:cNvSpPr>
            <a:spLocks noGrp="1"/>
          </p:cNvSpPr>
          <p:nvPr>
            <p:ph sz="quarter" idx="1"/>
          </p:nvPr>
        </p:nvSpPr>
        <p:spPr>
          <a:xfrm>
            <a:off x="301752" y="1696854"/>
            <a:ext cx="8503920" cy="4345750"/>
          </a:xfrm>
        </p:spPr>
        <p:txBody>
          <a:bodyPr/>
          <a:lstStyle/>
          <a:p>
            <a:endParaRPr lang="en-US" sz="1800" baseline="30000" dirty="0" smtClean="0"/>
          </a:p>
          <a:p>
            <a:pPr>
              <a:buFont typeface="Courier New"/>
              <a:buChar char="o"/>
            </a:pPr>
            <a:r>
              <a:rPr lang="en-US" sz="1800" baseline="30000" dirty="0" smtClean="0"/>
              <a:t>1 </a:t>
            </a:r>
            <a:r>
              <a:rPr lang="en-US" sz="1800" dirty="0"/>
              <a:t>https://winlink.org/content/quick_start_links_mariners_and_everyone</a:t>
            </a:r>
          </a:p>
          <a:p>
            <a:pPr>
              <a:buFont typeface="Courier New"/>
              <a:buChar char="o"/>
            </a:pPr>
            <a:r>
              <a:rPr lang="en-US" sz="1800" baseline="30000" dirty="0"/>
              <a:t>2</a:t>
            </a:r>
            <a:r>
              <a:rPr lang="en-US" sz="1800" baseline="30000" dirty="0" smtClean="0"/>
              <a:t> </a:t>
            </a:r>
            <a:r>
              <a:rPr lang="en-US" sz="2000" dirty="0" smtClean="0"/>
              <a:t>ARRL.org </a:t>
            </a:r>
            <a:r>
              <a:rPr lang="mr-IN" sz="2000" dirty="0" smtClean="0"/>
              <a:t>–</a:t>
            </a:r>
            <a:r>
              <a:rPr lang="en-US" sz="2000" dirty="0" smtClean="0"/>
              <a:t> FCC Grants Temporary Waiver to Permit Higher Symbol Rate Data Transmissions, 10/05/2017</a:t>
            </a:r>
          </a:p>
          <a:p>
            <a:pPr>
              <a:buFont typeface="Courier New"/>
              <a:buChar char="o"/>
            </a:pPr>
            <a:r>
              <a:rPr lang="en-US" sz="1800" baseline="30000" dirty="0"/>
              <a:t>3</a:t>
            </a:r>
            <a:r>
              <a:rPr lang="en-US" sz="1800" baseline="30000" dirty="0" smtClean="0"/>
              <a:t> </a:t>
            </a:r>
            <a:r>
              <a:rPr lang="en-US" sz="2000" dirty="0" smtClean="0"/>
              <a:t>ARRL.org - </a:t>
            </a:r>
            <a:r>
              <a:rPr lang="en-US" sz="2000" dirty="0"/>
              <a:t>FCC Grants Temporary Waiver </a:t>
            </a:r>
            <a:r>
              <a:rPr lang="en-US" sz="2000" dirty="0" smtClean="0"/>
              <a:t>for Hurricane Lane Relief Efforts, 8/24/2018</a:t>
            </a:r>
          </a:p>
          <a:p>
            <a:pPr marL="0" indent="0">
              <a:buNone/>
            </a:pPr>
            <a:endParaRPr lang="en-US" dirty="0"/>
          </a:p>
        </p:txBody>
      </p:sp>
    </p:spTree>
    <p:extLst>
      <p:ext uri="{BB962C8B-B14F-4D97-AF65-F5344CB8AC3E}">
        <p14:creationId xmlns:p14="http://schemas.microsoft.com/office/powerpoint/2010/main" val="942747600"/>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6" name="TextBox 5"/>
          <p:cNvSpPr txBox="1"/>
          <p:nvPr/>
        </p:nvSpPr>
        <p:spPr>
          <a:xfrm>
            <a:off x="1146850" y="2415736"/>
            <a:ext cx="6862147" cy="2677656"/>
          </a:xfrm>
          <a:prstGeom prst="rect">
            <a:avLst/>
          </a:prstGeom>
          <a:noFill/>
        </p:spPr>
        <p:txBody>
          <a:bodyPr wrap="square" rtlCol="0">
            <a:spAutoFit/>
          </a:bodyPr>
          <a:lstStyle/>
          <a:p>
            <a:pPr algn="ctr"/>
            <a:r>
              <a:rPr lang="en-US" sz="2800" dirty="0" smtClean="0"/>
              <a:t>Tony - KF3AK@Winlink.org</a:t>
            </a:r>
          </a:p>
          <a:p>
            <a:pPr algn="ctr"/>
            <a:r>
              <a:rPr lang="en-US" sz="2800" dirty="0" smtClean="0"/>
              <a:t>KF3AK@ARRL.net</a:t>
            </a:r>
          </a:p>
          <a:p>
            <a:pPr algn="ctr"/>
            <a:endParaRPr lang="en-US" sz="2800" dirty="0"/>
          </a:p>
          <a:p>
            <a:pPr algn="ctr"/>
            <a:r>
              <a:rPr lang="en-US" sz="2800" dirty="0"/>
              <a:t>Jeff - N3JET@Winlink.org</a:t>
            </a:r>
          </a:p>
          <a:p>
            <a:pPr algn="ctr"/>
            <a:r>
              <a:rPr lang="en-US" sz="2800" dirty="0"/>
              <a:t>N3JET</a:t>
            </a:r>
            <a:r>
              <a:rPr lang="en-US" sz="2800" dirty="0" smtClean="0"/>
              <a:t>@ARRL.net</a:t>
            </a:r>
            <a:endParaRPr lang="en-US" sz="2800" dirty="0"/>
          </a:p>
          <a:p>
            <a:pPr algn="ctr"/>
            <a:endParaRPr lang="en-US" sz="2800" dirty="0" smtClean="0"/>
          </a:p>
        </p:txBody>
      </p:sp>
    </p:spTree>
    <p:extLst>
      <p:ext uri="{BB962C8B-B14F-4D97-AF65-F5344CB8AC3E}">
        <p14:creationId xmlns:p14="http://schemas.microsoft.com/office/powerpoint/2010/main" val="2696969634"/>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4" name="TextBox 3"/>
          <p:cNvSpPr txBox="1"/>
          <p:nvPr/>
        </p:nvSpPr>
        <p:spPr>
          <a:xfrm>
            <a:off x="1747871" y="2075536"/>
            <a:ext cx="5668272" cy="523220"/>
          </a:xfrm>
          <a:prstGeom prst="rect">
            <a:avLst/>
          </a:prstGeom>
          <a:noFill/>
        </p:spPr>
        <p:txBody>
          <a:bodyPr wrap="square" rtlCol="0">
            <a:spAutoFit/>
          </a:bodyPr>
          <a:lstStyle/>
          <a:p>
            <a:pPr algn="ctr"/>
            <a:r>
              <a:rPr lang="en-US" sz="2800" dirty="0" smtClean="0"/>
              <a:t>Contact Jeff via Winlink</a:t>
            </a:r>
            <a:r>
              <a:rPr lang="en-US" sz="2800" dirty="0"/>
              <a:t>!</a:t>
            </a:r>
            <a:endParaRPr lang="en-US" sz="2800" dirty="0" smtClean="0"/>
          </a:p>
        </p:txBody>
      </p:sp>
      <p:sp>
        <p:nvSpPr>
          <p:cNvPr id="5" name="TextBox 4"/>
          <p:cNvSpPr txBox="1"/>
          <p:nvPr/>
        </p:nvSpPr>
        <p:spPr>
          <a:xfrm>
            <a:off x="532963" y="3311348"/>
            <a:ext cx="8062481" cy="1754327"/>
          </a:xfrm>
          <a:prstGeom prst="rect">
            <a:avLst/>
          </a:prstGeom>
          <a:noFill/>
        </p:spPr>
        <p:txBody>
          <a:bodyPr wrap="square" rtlCol="0">
            <a:spAutoFit/>
          </a:bodyPr>
          <a:lstStyle/>
          <a:p>
            <a:r>
              <a:rPr lang="en-US" dirty="0" smtClean="0"/>
              <a:t>I check WL2K daily via Packet and Webmail.  Feel free to bounce test messages off me.  </a:t>
            </a:r>
            <a:endParaRPr lang="en-US" dirty="0"/>
          </a:p>
          <a:p>
            <a:endParaRPr lang="en-US" dirty="0" smtClean="0"/>
          </a:p>
          <a:p>
            <a:r>
              <a:rPr lang="en-US" dirty="0"/>
              <a:t>F</a:t>
            </a:r>
            <a:r>
              <a:rPr lang="en-US" dirty="0" smtClean="0"/>
              <a:t>rom within WL2K use</a:t>
            </a:r>
            <a:r>
              <a:rPr lang="en-US" dirty="0" smtClean="0">
                <a:solidFill>
                  <a:schemeClr val="accent1">
                    <a:lumMod val="75000"/>
                  </a:schemeClr>
                </a:solidFill>
              </a:rPr>
              <a:t> </a:t>
            </a:r>
            <a:r>
              <a:rPr lang="en-US" b="1" dirty="0" smtClean="0"/>
              <a:t>TO: </a:t>
            </a:r>
            <a:r>
              <a:rPr lang="en-US" b="1" dirty="0" smtClean="0">
                <a:solidFill>
                  <a:srgbClr val="0000FF"/>
                </a:solidFill>
              </a:rPr>
              <a:t>N3JET</a:t>
            </a:r>
          </a:p>
          <a:p>
            <a:endParaRPr lang="en-US" dirty="0"/>
          </a:p>
          <a:p>
            <a:r>
              <a:rPr lang="en-US" dirty="0"/>
              <a:t>F</a:t>
            </a:r>
            <a:r>
              <a:rPr lang="en-US" dirty="0" smtClean="0"/>
              <a:t>rom standard email </a:t>
            </a:r>
            <a:r>
              <a:rPr lang="en-US" b="1" dirty="0" smtClean="0">
                <a:solidFill>
                  <a:srgbClr val="000000"/>
                </a:solidFill>
              </a:rPr>
              <a:t>TO: </a:t>
            </a:r>
            <a:r>
              <a:rPr lang="en-US" b="1" dirty="0" smtClean="0">
                <a:solidFill>
                  <a:srgbClr val="0000FF"/>
                </a:solidFill>
              </a:rPr>
              <a:t>N3JET@Winlink.org  </a:t>
            </a:r>
            <a:r>
              <a:rPr lang="en-US" b="1" dirty="0" err="1" smtClean="0">
                <a:solidFill>
                  <a:srgbClr val="000000"/>
                </a:solidFill>
              </a:rPr>
              <a:t>Subj</a:t>
            </a:r>
            <a:r>
              <a:rPr lang="en-US" b="1" dirty="0" smtClean="0">
                <a:solidFill>
                  <a:srgbClr val="000000"/>
                </a:solidFill>
              </a:rPr>
              <a:t>: </a:t>
            </a:r>
            <a:r>
              <a:rPr lang="en-US" b="1" dirty="0" smtClean="0">
                <a:solidFill>
                  <a:srgbClr val="0000FF"/>
                </a:solidFill>
              </a:rPr>
              <a:t>//WL2K </a:t>
            </a:r>
            <a:r>
              <a:rPr lang="en-US" b="1" dirty="0" smtClean="0">
                <a:solidFill>
                  <a:schemeClr val="bg1">
                    <a:lumMod val="50000"/>
                  </a:schemeClr>
                </a:solidFill>
              </a:rPr>
              <a:t>(subject)</a:t>
            </a:r>
            <a:endParaRPr lang="en-US" b="1" dirty="0">
              <a:solidFill>
                <a:schemeClr val="bg1">
                  <a:lumMod val="50000"/>
                </a:schemeClr>
              </a:solidFill>
            </a:endParaRPr>
          </a:p>
        </p:txBody>
      </p:sp>
    </p:spTree>
    <p:extLst>
      <p:ext uri="{BB962C8B-B14F-4D97-AF65-F5344CB8AC3E}">
        <p14:creationId xmlns:p14="http://schemas.microsoft.com/office/powerpoint/2010/main" val="1899417114"/>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E6E5FBD-3E76-4ED6-8115-BF0DB60902A2}" type="slidenum">
              <a:rPr lang="en-US" smtClean="0"/>
              <a:pPr/>
              <a:t>51</a:t>
            </a:fld>
            <a:endParaRPr lang="en-US"/>
          </a:p>
        </p:txBody>
      </p:sp>
      <p:sp>
        <p:nvSpPr>
          <p:cNvPr id="5" name="TextBox 4"/>
          <p:cNvSpPr txBox="1"/>
          <p:nvPr/>
        </p:nvSpPr>
        <p:spPr>
          <a:xfrm>
            <a:off x="228600" y="304800"/>
            <a:ext cx="8686800" cy="6186307"/>
          </a:xfrm>
          <a:prstGeom prst="rect">
            <a:avLst/>
          </a:prstGeom>
          <a:noFill/>
        </p:spPr>
        <p:txBody>
          <a:bodyPr wrap="square" rtlCol="0">
            <a:spAutoFit/>
          </a:bodyPr>
          <a:lstStyle/>
          <a:p>
            <a:r>
              <a:rPr lang="en-US" sz="1200" dirty="0"/>
              <a:t>Message ID: </a:t>
            </a:r>
            <a:r>
              <a:rPr lang="en-US" sz="1200" dirty="0" smtClean="0"/>
              <a:t>WQKZGCADF1GQ</a:t>
            </a:r>
            <a:endParaRPr lang="en-US" sz="1200" dirty="0"/>
          </a:p>
          <a:p>
            <a:r>
              <a:rPr lang="en-US" sz="1200" dirty="0"/>
              <a:t>Date: 2018/10/08 21:</a:t>
            </a:r>
            <a:r>
              <a:rPr lang="en-US" sz="1200" dirty="0" smtClean="0"/>
              <a:t>05</a:t>
            </a:r>
            <a:endParaRPr lang="en-US" sz="1200" dirty="0"/>
          </a:p>
          <a:p>
            <a:r>
              <a:rPr lang="en-US" sz="1200" dirty="0"/>
              <a:t>From: </a:t>
            </a:r>
            <a:r>
              <a:rPr lang="en-US" sz="1200" dirty="0" smtClean="0"/>
              <a:t>SERVICE</a:t>
            </a:r>
            <a:endParaRPr lang="en-US" sz="1200" dirty="0"/>
          </a:p>
          <a:p>
            <a:r>
              <a:rPr lang="en-US" sz="1200" dirty="0"/>
              <a:t>To: N3JET </a:t>
            </a:r>
          </a:p>
          <a:p>
            <a:r>
              <a:rPr lang="en-US" sz="1200" dirty="0"/>
              <a:t>Source: </a:t>
            </a:r>
            <a:r>
              <a:rPr lang="en-US" sz="1200" dirty="0" smtClean="0"/>
              <a:t>SYSTEM</a:t>
            </a:r>
            <a:endParaRPr lang="en-US" sz="1200" dirty="0"/>
          </a:p>
          <a:p>
            <a:r>
              <a:rPr lang="en-US" sz="1200" dirty="0"/>
              <a:t>Downloaded-from: </a:t>
            </a:r>
            <a:r>
              <a:rPr lang="en-US" sz="1200" dirty="0" err="1"/>
              <a:t>Telnet:</a:t>
            </a:r>
            <a:r>
              <a:rPr lang="en-US" sz="1200" dirty="0" err="1" smtClean="0"/>
              <a:t>cms.Winlink.org</a:t>
            </a:r>
            <a:endParaRPr lang="en-US" sz="1200" dirty="0"/>
          </a:p>
          <a:p>
            <a:r>
              <a:rPr lang="en-US" sz="1200" dirty="0"/>
              <a:t>Subject: INQUIRY </a:t>
            </a:r>
            <a:r>
              <a:rPr lang="mr-IN" sz="1200" dirty="0" smtClean="0"/>
              <a:t>–</a:t>
            </a:r>
            <a:r>
              <a:rPr lang="en-US" sz="1200" dirty="0" smtClean="0"/>
              <a:t> </a:t>
            </a:r>
          </a:p>
          <a:p>
            <a:r>
              <a:rPr lang="en-US" sz="1200" dirty="0" smtClean="0"/>
              <a:t>ftp</a:t>
            </a:r>
            <a:r>
              <a:rPr lang="en-US" sz="1200" dirty="0"/>
              <a:t>://</a:t>
            </a:r>
            <a:r>
              <a:rPr lang="en-US" sz="1200" dirty="0" err="1"/>
              <a:t>tgftp.nws.noaa.gov</a:t>
            </a:r>
            <a:r>
              <a:rPr lang="en-US" sz="1200" dirty="0"/>
              <a:t>/data/forecasts/marine/offshore/am/amz001.txt</a:t>
            </a:r>
          </a:p>
          <a:p>
            <a:endParaRPr lang="en-US" sz="1200" dirty="0"/>
          </a:p>
          <a:p>
            <a:r>
              <a:rPr lang="en-US" sz="1200" dirty="0"/>
              <a:t>Expires:201810090845;;</a:t>
            </a:r>
            <a:r>
              <a:rPr lang="en-US" sz="1200" dirty="0" smtClean="0"/>
              <a:t>870665</a:t>
            </a:r>
            <a:endParaRPr lang="en-US" sz="1200" dirty="0"/>
          </a:p>
          <a:p>
            <a:r>
              <a:rPr lang="en-US" sz="1200" dirty="0"/>
              <a:t>FZNT23 KNHC 082042</a:t>
            </a:r>
          </a:p>
          <a:p>
            <a:r>
              <a:rPr lang="en-US" sz="1200" dirty="0" smtClean="0"/>
              <a:t>OFFNT3</a:t>
            </a:r>
            <a:endParaRPr lang="en-US" sz="1200" dirty="0"/>
          </a:p>
          <a:p>
            <a:endParaRPr lang="en-US" sz="1200" dirty="0"/>
          </a:p>
          <a:p>
            <a:r>
              <a:rPr lang="en-US" sz="1200" dirty="0"/>
              <a:t>Offshore Waters Forecast for the SW and Tropical N Atlantic </a:t>
            </a:r>
            <a:r>
              <a:rPr lang="en-US" sz="1200" dirty="0" smtClean="0"/>
              <a:t>and Caribbean </a:t>
            </a:r>
            <a:r>
              <a:rPr lang="en-US" sz="1200" dirty="0"/>
              <a:t>Sea</a:t>
            </a:r>
          </a:p>
          <a:p>
            <a:r>
              <a:rPr lang="en-US" sz="1200" dirty="0" smtClean="0"/>
              <a:t>NWS </a:t>
            </a:r>
            <a:r>
              <a:rPr lang="en-US" sz="1200" dirty="0"/>
              <a:t>National Hurricane Center Miami, </a:t>
            </a:r>
            <a:r>
              <a:rPr lang="en-US" sz="1200" dirty="0" smtClean="0"/>
              <a:t>FL</a:t>
            </a:r>
            <a:endParaRPr lang="en-US" sz="1200" dirty="0"/>
          </a:p>
          <a:p>
            <a:r>
              <a:rPr lang="en-US" sz="1200" dirty="0"/>
              <a:t>442 PM EDT Mon Oct 8 </a:t>
            </a:r>
            <a:r>
              <a:rPr lang="en-US" sz="1200" dirty="0" smtClean="0"/>
              <a:t>2018</a:t>
            </a:r>
            <a:endParaRPr lang="en-US" sz="1200" dirty="0"/>
          </a:p>
          <a:p>
            <a:endParaRPr lang="en-US" sz="1200" dirty="0"/>
          </a:p>
          <a:p>
            <a:r>
              <a:rPr lang="en-US" sz="1200" dirty="0"/>
              <a:t>Offshore Waters Forecast for the Tropical N Atlantic from 07N </a:t>
            </a:r>
            <a:r>
              <a:rPr lang="en-US" sz="1200" dirty="0" smtClean="0"/>
              <a:t>to 22N </a:t>
            </a:r>
            <a:r>
              <a:rPr lang="en-US" sz="1200" dirty="0"/>
              <a:t>between 55W and 64W, the SW N Atlantic S of 31N W of </a:t>
            </a:r>
            <a:r>
              <a:rPr lang="en-US" sz="1200" dirty="0" smtClean="0"/>
              <a:t>65W including </a:t>
            </a:r>
            <a:r>
              <a:rPr lang="en-US" sz="1200" dirty="0"/>
              <a:t>Bahamas, and the Caribbean Sea</a:t>
            </a:r>
            <a:r>
              <a:rPr lang="en-US" sz="1200" dirty="0" smtClean="0"/>
              <a:t>.</a:t>
            </a:r>
            <a:endParaRPr lang="en-US" sz="1200" dirty="0"/>
          </a:p>
          <a:p>
            <a:endParaRPr lang="en-US" sz="1200" dirty="0"/>
          </a:p>
          <a:p>
            <a:r>
              <a:rPr lang="en-US" sz="1200" dirty="0"/>
              <a:t>Seas given as significant wave height, which is the </a:t>
            </a:r>
            <a:r>
              <a:rPr lang="en-US" sz="1200" dirty="0" smtClean="0"/>
              <a:t>average height </a:t>
            </a:r>
            <a:r>
              <a:rPr lang="en-US" sz="1200" dirty="0"/>
              <a:t>of the highest 1/3 of the waves. Individual waves may </a:t>
            </a:r>
            <a:r>
              <a:rPr lang="en-US" sz="1200" dirty="0" smtClean="0"/>
              <a:t>be more </a:t>
            </a:r>
            <a:r>
              <a:rPr lang="en-US" sz="1200" dirty="0"/>
              <a:t>than twice the significant wave height.</a:t>
            </a:r>
          </a:p>
          <a:p>
            <a:endParaRPr lang="en-US" sz="1200" dirty="0"/>
          </a:p>
          <a:p>
            <a:r>
              <a:rPr lang="en-US" sz="1200" dirty="0"/>
              <a:t>AMZ001-090845</a:t>
            </a:r>
            <a:r>
              <a:rPr lang="en-US" sz="1200" dirty="0" smtClean="0"/>
              <a:t>-</a:t>
            </a:r>
            <a:endParaRPr lang="en-US" sz="1200" dirty="0"/>
          </a:p>
          <a:p>
            <a:r>
              <a:rPr lang="en-US" sz="1200" dirty="0"/>
              <a:t>Synopsis for Caribbean Sea and Tropical N Atlantic from 07N </a:t>
            </a:r>
            <a:r>
              <a:rPr lang="en-US" sz="1200" dirty="0" smtClean="0"/>
              <a:t>to 19N </a:t>
            </a:r>
            <a:r>
              <a:rPr lang="en-US" sz="1200" dirty="0"/>
              <a:t>between 55W and </a:t>
            </a:r>
            <a:r>
              <a:rPr lang="en-US" sz="1200" dirty="0" smtClean="0"/>
              <a:t>64W</a:t>
            </a:r>
          </a:p>
          <a:p>
            <a:r>
              <a:rPr lang="en-US" sz="1200" dirty="0" smtClean="0"/>
              <a:t>442 </a:t>
            </a:r>
            <a:r>
              <a:rPr lang="en-US" sz="1200" dirty="0"/>
              <a:t>PM EDT Mon Oct 8 2018</a:t>
            </a:r>
          </a:p>
          <a:p>
            <a:endParaRPr lang="en-US" sz="1200" dirty="0"/>
          </a:p>
          <a:p>
            <a:r>
              <a:rPr lang="en-US" sz="1200" dirty="0"/>
              <a:t>.SYNOPSIS...Hurricane Michael near 22.2N 85.2W 978 </a:t>
            </a:r>
            <a:r>
              <a:rPr lang="en-US" sz="1200" dirty="0" err="1"/>
              <a:t>mb</a:t>
            </a:r>
            <a:r>
              <a:rPr lang="en-US" sz="1200" dirty="0"/>
              <a:t> at 5 </a:t>
            </a:r>
            <a:r>
              <a:rPr lang="en-US" sz="1200" dirty="0" smtClean="0"/>
              <a:t>PM EDT </a:t>
            </a:r>
            <a:r>
              <a:rPr lang="en-US" sz="1200" dirty="0"/>
              <a:t>moving N at 8 kt. Maximum sustained winds 70 </a:t>
            </a:r>
            <a:r>
              <a:rPr lang="en-US" sz="1200" dirty="0" err="1"/>
              <a:t>kt</a:t>
            </a:r>
            <a:r>
              <a:rPr lang="en-US" sz="1200" dirty="0"/>
              <a:t> gusts 85 </a:t>
            </a:r>
            <a:r>
              <a:rPr lang="en-US" sz="1200" dirty="0" smtClean="0"/>
              <a:t>kt. Michael </a:t>
            </a:r>
            <a:r>
              <a:rPr lang="en-US" sz="1200" dirty="0"/>
              <a:t>will move to 23.7N 85.7W Tue morning, 25.7N 86.4W Tue </a:t>
            </a:r>
            <a:r>
              <a:rPr lang="en-US" sz="1200" dirty="0" smtClean="0"/>
              <a:t>afternoon</a:t>
            </a:r>
            <a:r>
              <a:rPr lang="en-US" sz="1200" dirty="0"/>
              <a:t>, 27.9N 86.6W Wed morning, inland to 30.2N 85.8W Wed </a:t>
            </a:r>
            <a:r>
              <a:rPr lang="en-US" sz="1200" dirty="0" smtClean="0"/>
              <a:t>afternoon</a:t>
            </a:r>
            <a:r>
              <a:rPr lang="en-US" sz="1200" dirty="0"/>
              <a:t>, and move inland and weaken to a tropical storm near </a:t>
            </a:r>
            <a:r>
              <a:rPr lang="en-US" sz="1200" dirty="0" smtClean="0"/>
              <a:t> 34.5N </a:t>
            </a:r>
            <a:r>
              <a:rPr lang="en-US" sz="1200" dirty="0"/>
              <a:t>80.5W Thu afternoon. Michael will become </a:t>
            </a:r>
            <a:r>
              <a:rPr lang="en-US" sz="1200" dirty="0" err="1"/>
              <a:t>extratropical</a:t>
            </a:r>
            <a:r>
              <a:rPr lang="en-US" sz="1200" dirty="0"/>
              <a:t> as </a:t>
            </a:r>
            <a:r>
              <a:rPr lang="en-US" sz="1200" dirty="0" smtClean="0"/>
              <a:t> it </a:t>
            </a:r>
            <a:r>
              <a:rPr lang="en-US" sz="1200" dirty="0"/>
              <a:t>moves to 39.8N 68.8W Fri afternoon, and continue to 46.2N </a:t>
            </a:r>
            <a:r>
              <a:rPr lang="en-US" sz="1200" dirty="0" smtClean="0"/>
              <a:t>50.0W </a:t>
            </a:r>
            <a:r>
              <a:rPr lang="en-US" sz="1200" dirty="0"/>
              <a:t>Sat afternoon. Otherwise and elsewhere, expect moderate </a:t>
            </a:r>
            <a:r>
              <a:rPr lang="en-US" sz="1200" dirty="0" smtClean="0"/>
              <a:t>trades</a:t>
            </a:r>
            <a:r>
              <a:rPr lang="en-US" sz="1200" dirty="0"/>
              <a:t>, diminishing towards the weekend as the pressure gradient </a:t>
            </a:r>
            <a:r>
              <a:rPr lang="en-US" sz="1200" dirty="0" smtClean="0"/>
              <a:t>slackens </a:t>
            </a:r>
            <a:r>
              <a:rPr lang="en-US" sz="1200" dirty="0"/>
              <a:t>even more</a:t>
            </a:r>
            <a:r>
              <a:rPr lang="en-US" sz="1200" dirty="0" smtClean="0"/>
              <a:t>.</a:t>
            </a:r>
            <a:endParaRPr lang="en-US" sz="1200" dirty="0"/>
          </a:p>
          <a:p>
            <a:r>
              <a:rPr lang="en-US" sz="1200" dirty="0"/>
              <a:t>$</a:t>
            </a:r>
            <a:r>
              <a:rPr lang="en-US" sz="1200" dirty="0" smtClean="0"/>
              <a:t>$</a:t>
            </a:r>
            <a:endParaRPr lang="en-US" sz="1200" dirty="0"/>
          </a:p>
        </p:txBody>
      </p:sp>
    </p:spTree>
    <p:extLst>
      <p:ext uri="{BB962C8B-B14F-4D97-AF65-F5344CB8AC3E}">
        <p14:creationId xmlns:p14="http://schemas.microsoft.com/office/powerpoint/2010/main" val="1257152686"/>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ustom 4">
      <a:dk1>
        <a:sysClr val="windowText" lastClr="000000"/>
      </a:dk1>
      <a:lt1>
        <a:sysClr val="window" lastClr="FFFFFF"/>
      </a:lt1>
      <a:dk2>
        <a:srgbClr val="646B86"/>
      </a:dk2>
      <a:lt2>
        <a:srgbClr val="C5D1D7"/>
      </a:lt2>
      <a:accent1>
        <a:srgbClr val="8CADAE"/>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768</TotalTime>
  <Words>2395</Words>
  <Application>Microsoft Macintosh PowerPoint</Application>
  <PresentationFormat>On-screen Show (4:3)</PresentationFormat>
  <Paragraphs>376</Paragraphs>
  <Slides>51</Slides>
  <Notes>32</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Civic</vt:lpstr>
      <vt:lpstr>PowerPoint Presentation</vt:lpstr>
      <vt:lpstr>Overview</vt:lpstr>
      <vt:lpstr>Winlink Global Radio Email </vt:lpstr>
      <vt:lpstr>A Brief History of Data Comms (Treat as “Alternative Facts”)</vt:lpstr>
      <vt:lpstr>A Brief History of Data Comms (Treat as “Alternative Facts”)</vt:lpstr>
      <vt:lpstr>A Brief History of Data Comms (Treat as “Alternative Facts”)</vt:lpstr>
      <vt:lpstr>A Brief History of Data Comms (Treat as “Alternative Facts”)</vt:lpstr>
      <vt:lpstr>A Brief History … Cont’d. (Treat as “Alternative Facts”)</vt:lpstr>
      <vt:lpstr>A Brief History … Cont’d. (Treat as “Alternative Facts”)</vt:lpstr>
      <vt:lpstr>Winlink (aka WL2K)</vt:lpstr>
      <vt:lpstr>Winlink (aka WL2K)</vt:lpstr>
      <vt:lpstr>Winlink (aka WL2K)</vt:lpstr>
      <vt:lpstr>Winlink (aka WL2K)</vt:lpstr>
      <vt:lpstr>Winlink (aka WL2K)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Winlink Global Radio Email </vt:lpstr>
      <vt:lpstr>Who uses WL2K?</vt:lpstr>
      <vt:lpstr>Who uses WL2K?</vt:lpstr>
      <vt:lpstr>Who uses WL2K?</vt:lpstr>
      <vt:lpstr>Who uses WL2K?</vt:lpstr>
      <vt:lpstr>Who uses WL2K?</vt:lpstr>
      <vt:lpstr>Who uses WL2K?</vt:lpstr>
      <vt:lpstr>Winlink Global Radio Email </vt:lpstr>
      <vt:lpstr>How to access WL2K?</vt:lpstr>
      <vt:lpstr>How to access WL2K?</vt:lpstr>
      <vt:lpstr>How to access WL2K?</vt:lpstr>
      <vt:lpstr>How to access WL2K?</vt:lpstr>
      <vt:lpstr>How to access WL2K?</vt:lpstr>
      <vt:lpstr>How to access WL2K?</vt:lpstr>
      <vt:lpstr>How to access WL2K?</vt:lpstr>
      <vt:lpstr>How to access WL2K?</vt:lpstr>
      <vt:lpstr>How to access WL2K?</vt:lpstr>
      <vt:lpstr>The Skinny on Modes</vt:lpstr>
      <vt:lpstr>Winlink Global Radio Email </vt:lpstr>
      <vt:lpstr>Where Do We Go From Here?</vt:lpstr>
      <vt:lpstr>Where Do We Go From Here?</vt:lpstr>
      <vt:lpstr>Where Do We Go From Here?</vt:lpstr>
      <vt:lpstr>Resources</vt:lpstr>
      <vt:lpstr>Citations</vt:lpstr>
      <vt:lpstr>Questions?</vt:lpstr>
      <vt:lpstr>Questions?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Tony</dc:creator>
  <cp:lastModifiedBy>Jeffrey Lagasse</cp:lastModifiedBy>
  <cp:revision>75</cp:revision>
  <dcterms:created xsi:type="dcterms:W3CDTF">2018-09-06T19:41:42Z</dcterms:created>
  <dcterms:modified xsi:type="dcterms:W3CDTF">2018-10-08T22:19:54Z</dcterms:modified>
</cp:coreProperties>
</file>